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Layouts/slideLayout6.xml" ContentType="application/vnd.openxmlformats-officedocument.presentationml.slideLayout+xml"/>
  <Override PartName="/ppt/notesSlides/notesSlide38.xml" ContentType="application/vnd.openxmlformats-officedocument.presentationml.notesSlide+xml"/>
  <Override PartName="/ppt/notesSlides/notesSlide49.xml" ContentType="application/vnd.openxmlformats-officedocument.presentationml.notesSlide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56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notesSlides/notesSlide16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63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notesSlides/notesSlide23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viewProps.xml" ContentType="application/vnd.openxmlformats-officedocument.presentationml.viewProp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48.xml" ContentType="application/vnd.openxmlformats-officedocument.presentationml.slide+xml"/>
  <Override PartName="/ppt/slides/slide66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3.xml" ContentType="application/vnd.openxmlformats-officedocument.presentationml.notes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theme/theme2.xml" ContentType="application/vnd.openxmlformats-officedocument.theme+xml"/>
  <Override PartName="/ppt/notesSlides/notesSlide39.xml" ContentType="application/vnd.openxmlformats-officedocument.presentationml.notesSlide+xml"/>
  <Override PartName="/ppt/notesSlides/notesSlide57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33.xml" ContentType="application/vnd.openxmlformats-officedocument.presentationml.slide+xml"/>
  <Override PartName="/ppt/slides/slide44.xml" ContentType="application/vnd.openxmlformats-officedocument.presentationml.slide+xml"/>
  <Override PartName="/ppt/slides/slide62.xml" ContentType="application/vnd.openxmlformats-officedocument.presentationml.slide+xml"/>
  <Override PartName="/ppt/slideLayouts/slideLayout3.xml" ContentType="application/vnd.openxmlformats-officedocument.presentationml.slideLayout+xml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46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62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60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notesSlides/notesSlide29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58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notesSlides/notesSlide18.xml" ContentType="application/vnd.openxmlformats-officedocument.presentationml.notesSlide+xml"/>
  <Override PartName="/ppt/notesSlides/notesSlide36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notesSlides/notesSlide25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54.xml" ContentType="application/vnd.openxmlformats-officedocument.presentationml.notes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57.xml" ContentType="application/vnd.openxmlformats-officedocument.presentationml.slide+xml"/>
  <Override PartName="/ppt/notesSlides/notesSlide1.xml" ContentType="application/vnd.openxmlformats-officedocument.presentationml.notesSlide+xml"/>
  <Override PartName="/ppt/notesSlides/notesSlide59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46.xml" ContentType="application/vnd.openxmlformats-officedocument.presentationml.slide+xml"/>
  <Override PartName="/ppt/slides/slide64.xml" ContentType="application/vnd.openxmlformats-officedocument.presentationml.slide+xml"/>
  <Override PartName="/ppt/slideLayouts/slideLayout5.xml" ContentType="application/vnd.openxmlformats-officedocument.presentationml.slideLayout+xml"/>
  <Override PartName="/ppt/notesSlides/notesSlide19.xml" ContentType="application/vnd.openxmlformats-officedocument.presentationml.notesSlide+xml"/>
  <Override PartName="/ppt/notesSlides/notesSlide48.xml" ContentType="application/vnd.openxmlformats-officedocument.presentationml.notesSlide+xml"/>
  <Override PartName="/ppt/slides/slide24.xml" ContentType="application/vnd.openxmlformats-officedocument.presentationml.slide+xml"/>
  <Override PartName="/ppt/slides/slide35.xml" ContentType="application/vnd.openxmlformats-officedocument.presentationml.slide+xml"/>
  <Override PartName="/ppt/slides/slide53.xml" ContentType="application/vnd.openxmlformats-officedocument.presentationml.slide+xml"/>
  <Default Extension="jpeg" ContentType="image/jpeg"/>
  <Override PartName="/ppt/notesSlides/notesSlide37.xml" ContentType="application/vnd.openxmlformats-officedocument.presentationml.notesSlide+xml"/>
  <Override PartName="/ppt/notesSlides/notesSlide55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70"/>
  </p:notesMasterIdLst>
  <p:sldIdLst>
    <p:sldId id="256" r:id="rId2"/>
    <p:sldId id="320" r:id="rId3"/>
    <p:sldId id="321" r:id="rId4"/>
    <p:sldId id="322" r:id="rId5"/>
    <p:sldId id="323" r:id="rId6"/>
    <p:sldId id="317" r:id="rId7"/>
    <p:sldId id="318" r:id="rId8"/>
    <p:sldId id="319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284" r:id="rId37"/>
    <p:sldId id="285" r:id="rId38"/>
    <p:sldId id="286" r:id="rId39"/>
    <p:sldId id="287" r:id="rId40"/>
    <p:sldId id="288" r:id="rId41"/>
    <p:sldId id="289" r:id="rId42"/>
    <p:sldId id="290" r:id="rId43"/>
    <p:sldId id="291" r:id="rId44"/>
    <p:sldId id="292" r:id="rId45"/>
    <p:sldId id="293" r:id="rId46"/>
    <p:sldId id="294" r:id="rId47"/>
    <p:sldId id="295" r:id="rId48"/>
    <p:sldId id="296" r:id="rId49"/>
    <p:sldId id="297" r:id="rId50"/>
    <p:sldId id="298" r:id="rId51"/>
    <p:sldId id="299" r:id="rId52"/>
    <p:sldId id="300" r:id="rId53"/>
    <p:sldId id="301" r:id="rId54"/>
    <p:sldId id="302" r:id="rId55"/>
    <p:sldId id="303" r:id="rId56"/>
    <p:sldId id="304" r:id="rId57"/>
    <p:sldId id="305" r:id="rId58"/>
    <p:sldId id="306" r:id="rId59"/>
    <p:sldId id="307" r:id="rId60"/>
    <p:sldId id="308" r:id="rId61"/>
    <p:sldId id="309" r:id="rId62"/>
    <p:sldId id="310" r:id="rId63"/>
    <p:sldId id="311" r:id="rId64"/>
    <p:sldId id="312" r:id="rId65"/>
    <p:sldId id="313" r:id="rId66"/>
    <p:sldId id="314" r:id="rId67"/>
    <p:sldId id="315" r:id="rId68"/>
    <p:sldId id="316" r:id="rId69"/>
  </p:sldIdLst>
  <p:sldSz cx="9144000" cy="5143500" type="screen16x9"/>
  <p:notesSz cx="6858000" cy="9144000"/>
  <p:embeddedFontLst>
    <p:embeddedFont>
      <p:font typeface="隶书" pitchFamily="49" charset="-122"/>
      <p:regular r:id="rId71"/>
    </p:embeddedFont>
    <p:embeddedFont>
      <p:font typeface="Roboto Mono" charset="0"/>
      <p:regular r:id="rId72"/>
      <p:bold r:id="rId73"/>
      <p:italic r:id="rId74"/>
      <p:boldItalic r:id="rId75"/>
    </p:embeddedFont>
    <p:embeddedFont>
      <p:font typeface="Roboto" charset="0"/>
      <p:regular r:id="rId76"/>
      <p:bold r:id="rId77"/>
      <p:italic r:id="rId78"/>
      <p:boldItalic r:id="rId79"/>
    </p:embeddedFont>
    <p:embeddedFont>
      <p:font typeface="Comic Sans MS" pitchFamily="66" charset="0"/>
      <p:regular r:id="rId80"/>
      <p:bold r:id="rId8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F350A"/>
    <a:srgbClr val="FF9933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-658" y="-7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font" Target="fonts/font6.fntdata"/><Relationship Id="rId84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font" Target="fonts/font4.fntdata"/><Relationship Id="rId79" Type="http://schemas.openxmlformats.org/officeDocument/2006/relationships/font" Target="fonts/font9.fntdata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presProps" Target="presProps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font" Target="fonts/font7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2.fntdata"/><Relationship Id="rId80" Type="http://schemas.openxmlformats.org/officeDocument/2006/relationships/font" Target="fonts/font10.fntdata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75" Type="http://schemas.openxmlformats.org/officeDocument/2006/relationships/font" Target="fonts/font5.fntdata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3.fntdata"/><Relationship Id="rId78" Type="http://schemas.openxmlformats.org/officeDocument/2006/relationships/font" Target="fonts/font8.fntdata"/><Relationship Id="rId81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f16ec8bbe_0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3f16ec8bbe_0_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3f16ec8bbe_0_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3f16ec8bbe_0_1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f16ec8bbe_0_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3f16ec8bbe_0_1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Bahuptung auf Englisch: claim!!!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3f16ec8bbe_0_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3f16ec8bbe_0_1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3f16ec8bbe_0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3f16ec8bbe_0_2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f16ec8bbe_0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3f16ec8bbe_0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422c082ce8_1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422c082ce8_1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422c082ce8_1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422c082ce8_1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422c082ce8_1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422c082ce8_1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3f16ec8bbe_0_2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3f16ec8bbe_0_2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f16ec8bbe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3f16ec8bbe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smtClean="0"/>
              <a:t>From:https://github.com/CppCon/CppCon2018/blob/master/Presentations/from_metaprogramming_tricks_to_elegance/from_metaprogramming_tricks_to_elegance__vincent_reverdy__cppcon_2018.pdf</a:t>
            </a: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3f16ec8bbe_0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3f16ec8bbe_0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3f16ec8bbe_0_3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3f16ec8bbe_0_3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Change name to map_value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ffd505858406e5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ffd505858406e5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422c082ce8_1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422c082ce8_1_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3f16ec8bbe_0_3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3f16ec8bbe_0_3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3f16ec8bbe_0_3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3f16ec8bbe_0_3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3f16ec8bbe_0_3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3f16ec8bbe_0_3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41e9ac298c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41e9ac298c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ffd505858406e51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ffd505858406e51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2f35383f3d856887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2f35383f3d856887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endParaRPr lang="zh-CN" altLang="en-US"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2f35383f3d856887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2f35383f3d856887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41e9ac298c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41e9ac298c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3f3bf5910f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3f3bf5910f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3f3bf5910f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3f3bf5910f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3f3bf5910f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3f3bf5910f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Mention that std::launder hints to the compiler...</a:t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3f3bf5910f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3f3bf5910f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3f3bf5910f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3f3bf5910f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You need a lock</a:t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42c27718c0_1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42c27718c0_1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You need a lock</a:t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41e9ac298c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41e9ac298c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3f3c52ab46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3f3c52ab46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3f16ec8bbe_0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3f16ec8bbe_0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3f3bf5910f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3f3bf5910f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6db99f812a16cc08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6db99f812a16cc08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3f3bf5910f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3f3bf5910f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41e9ac298c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41e9ac298c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3f3bf5910f_0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3f3bf5910f_0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3f16ec8bbe_0_3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3f16ec8bbe_0_3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3f3bf5910f_0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Google Shape;507;g3f3bf5910f_0_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3f3bf5910f_0_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3f3bf5910f_0_1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422c082ce8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422c082ce8_1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3f3bf5910f_0_1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3f3bf5910f_0_1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f16ec8bbe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3f16ec8bbe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Put comments in code</a:t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3f3bf5910f_0_2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1" name="Google Shape;581;g3f3bf5910f_0_2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422c082ce8_1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0" name="Google Shape;620;g422c082ce8_1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422c082ce8_1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9" name="Google Shape;629;g422c082ce8_1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3f3bf5910f_0_3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8" name="Google Shape;638;g3f3bf5910f_0_3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422c082ce8_1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" name="Google Shape;650;g422c082ce8_1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g422c082ce8_1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3" name="Google Shape;663;g422c082ce8_1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g3f3bf5910f_0_3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5" name="Google Shape;675;g3f3bf5910f_0_3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Re-write this slide to show pros and cons</a:t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g3f3bf5910f_0_3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8" name="Google Shape;688;g3f3bf5910f_0_3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Add that compile-time is very long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Show the big-O of compile-time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Hinted the if(needs_init) with builtin_expect as well</a:t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422c082ce8_1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2" name="Google Shape;702;g422c082ce8_1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Add that compile-time is very long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Show the big-O of compile-time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Hinted the if(needs_init) with builtin_expect as well</a:t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3f16ec8bbe_0_3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Google Shape;710;g3f16ec8bbe_0_3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Be able to open the code quickly, print-out - 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f16ec8bbe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f16ec8bbe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g2f35383f3d856887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8" name="Google Shape;718;g2f35383f3d856887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g6db99f812a16cc08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1" name="Google Shape;731;g6db99f812a16cc08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g3f3bf5910f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5" name="Google Shape;745;g3f3bf5910f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g3f16ec8bbe_0_3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5" name="Google Shape;755;g3f16ec8bbe_0_3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f16ec8bbe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f16ec8bbe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Add life-time management to requirements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3f16ec8bbe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3f16ec8bbe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f16ec8bbe_0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3f16ec8bbe_0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7" name="Google Shape;47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8" name="Google Shape;48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20" name="Google Shape;20;p4"/>
          <p:cNvSpPr txBox="1"/>
          <p:nvPr/>
        </p:nvSpPr>
        <p:spPr>
          <a:xfrm>
            <a:off x="7212659" y="4900800"/>
            <a:ext cx="1986900" cy="24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dirty="0" smtClean="0">
                <a:solidFill>
                  <a:srgbClr val="FFFFFF"/>
                </a:solidFill>
              </a:rPr>
              <a:t>2018 </a:t>
            </a:r>
            <a:r>
              <a:rPr lang="zh-CN" altLang="en-US" sz="800" dirty="0" smtClean="0">
                <a:solidFill>
                  <a:srgbClr val="FFFFFF"/>
                </a:solidFill>
              </a:rPr>
              <a:t>中国</a:t>
            </a:r>
            <a:r>
              <a:rPr lang="en-US" altLang="zh-CN" sz="800" dirty="0" smtClean="0">
                <a:solidFill>
                  <a:srgbClr val="FFFFFF"/>
                </a:solidFill>
              </a:rPr>
              <a:t>C++</a:t>
            </a:r>
            <a:r>
              <a:rPr lang="zh-CN" altLang="en-US" sz="800" dirty="0" smtClean="0">
                <a:solidFill>
                  <a:srgbClr val="FFFFFF"/>
                </a:solidFill>
              </a:rPr>
              <a:t>大会</a:t>
            </a:r>
            <a:r>
              <a:rPr lang="en-US" altLang="zh-CN" sz="800" dirty="0" smtClean="0">
                <a:solidFill>
                  <a:srgbClr val="FFFFFF"/>
                </a:solidFill>
              </a:rPr>
              <a:t>—purecpp.org</a:t>
            </a:r>
            <a:endParaRPr sz="8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4" name="Google Shape;4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dark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rgbClr val="FFFFFF"/>
                </a:solidFill>
              </a:defRPr>
            </a:lvl1pPr>
            <a:lvl2pPr lvl="1" algn="r">
              <a:buNone/>
              <a:defRPr sz="1000">
                <a:solidFill>
                  <a:srgbClr val="FFFFFF"/>
                </a:solidFill>
              </a:defRPr>
            </a:lvl2pPr>
            <a:lvl3pPr lvl="2" algn="r">
              <a:buNone/>
              <a:defRPr sz="1000">
                <a:solidFill>
                  <a:srgbClr val="FFFFFF"/>
                </a:solidFill>
              </a:defRPr>
            </a:lvl3pPr>
            <a:lvl4pPr lvl="3" algn="r">
              <a:buNone/>
              <a:defRPr sz="1000">
                <a:solidFill>
                  <a:srgbClr val="FFFFFF"/>
                </a:solidFill>
              </a:defRPr>
            </a:lvl4pPr>
            <a:lvl5pPr lvl="4" algn="r">
              <a:buNone/>
              <a:defRPr sz="1000">
                <a:solidFill>
                  <a:srgbClr val="FFFFFF"/>
                </a:solidFill>
              </a:defRPr>
            </a:lvl5pPr>
            <a:lvl6pPr lvl="5" algn="r">
              <a:buNone/>
              <a:defRPr sz="1000">
                <a:solidFill>
                  <a:srgbClr val="FFFFFF"/>
                </a:solidFill>
              </a:defRPr>
            </a:lvl6pPr>
            <a:lvl7pPr lvl="6" algn="r">
              <a:buNone/>
              <a:defRPr sz="1000">
                <a:solidFill>
                  <a:srgbClr val="FFFFFF"/>
                </a:solidFill>
              </a:defRPr>
            </a:lvl7pPr>
            <a:lvl8pPr lvl="7" algn="r">
              <a:buNone/>
              <a:defRPr sz="1000">
                <a:solidFill>
                  <a:srgbClr val="FFFFFF"/>
                </a:solidFill>
              </a:defRPr>
            </a:lvl8pPr>
            <a:lvl9pPr lvl="8" algn="r">
              <a:buNone/>
              <a:defRPr sz="1000"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qicosmos@163.co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PJwd4JLYJJY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oo.gl/M4vhqc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gcc.godbolt.org/z/6CRZ9W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gcc.godbolt.org/z/g7Rb4Z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ogliux/semimap" TargetMode="External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hyperlink" Target="mailto:fabian.renn@gmail.com" TargetMode="External"/><Relationship Id="rId4" Type="http://schemas.openxmlformats.org/officeDocument/2006/relationships/hyperlink" Target="https://www.youtube.com/watch?v=qNAbGpV1ZkU" TargetMode="Externa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gcc.godbolt.org/z/Kl8Ynk" TargetMode="External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 smtClean="0"/>
              <a:t>Modern C++</a:t>
            </a:r>
            <a:r>
              <a:rPr lang="zh-CN" altLang="en-US" dirty="0" smtClean="0"/>
              <a:t>元编程应用</a:t>
            </a:r>
            <a:r>
              <a:rPr lang="en-GB" dirty="0" smtClean="0"/>
              <a:t> </a:t>
            </a:r>
            <a:br>
              <a:rPr lang="en-GB" dirty="0" smtClean="0"/>
            </a:br>
            <a:endParaRPr dirty="0"/>
          </a:p>
        </p:txBody>
      </p:sp>
      <p:sp>
        <p:nvSpPr>
          <p:cNvPr id="56" name="Google Shape;56;p13"/>
          <p:cNvSpPr txBox="1">
            <a:spLocks noGrp="1"/>
          </p:cNvSpPr>
          <p:nvPr>
            <p:ph type="subTitle" idx="1"/>
          </p:nvPr>
        </p:nvSpPr>
        <p:spPr>
          <a:xfrm>
            <a:off x="415609" y="2286870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 smtClean="0">
                <a:solidFill>
                  <a:srgbClr val="FFFFFF"/>
                </a:solidFill>
              </a:rPr>
              <a:t>祁 宇</a:t>
            </a:r>
            <a:endParaRPr dirty="0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u="sng" dirty="0" smtClean="0">
                <a:solidFill>
                  <a:schemeClr val="hlink"/>
                </a:solidFill>
                <a:hlinkClick r:id="rId3"/>
              </a:rPr>
              <a:t>qicosmos@163.com</a:t>
            </a:r>
            <a:endParaRPr sz="1800" dirty="0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dirty="0" smtClean="0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dirty="0" smtClean="0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dirty="0" smtClean="0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dirty="0" smtClean="0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dirty="0" smtClean="0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 smtClean="0">
                <a:solidFill>
                  <a:srgbClr val="00B050"/>
                </a:solidFill>
              </a:rPr>
              <a:t>purecpp.org</a:t>
            </a:r>
          </a:p>
        </p:txBody>
      </p:sp>
      <p:sp>
        <p:nvSpPr>
          <p:cNvPr id="57" name="Google Shape;57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</a:t>
            </a:fld>
            <a:endParaRPr/>
          </a:p>
        </p:txBody>
      </p:sp>
      <p:pic>
        <p:nvPicPr>
          <p:cNvPr id="1026" name="Picture 2" descr="D:\cppcon2018\cnccpcon2018\ppt\purecpp logo1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078435" y="3248896"/>
            <a:ext cx="1205341" cy="120534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Introduction</a:t>
            </a:r>
            <a:endParaRPr/>
          </a:p>
        </p:txBody>
      </p:sp>
      <p:sp>
        <p:nvSpPr>
          <p:cNvPr id="70" name="Google Shape;70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52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b="1">
                <a:solidFill>
                  <a:srgbClr val="FFFFFF"/>
                </a:solidFill>
              </a:rPr>
              <a:t>Usage example: C++ ↔ Java Bridge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71" name="Google Shape;71;p15"/>
          <p:cNvSpPr txBox="1"/>
          <p:nvPr/>
        </p:nvSpPr>
        <p:spPr>
          <a:xfrm>
            <a:off x="898200" y="1633650"/>
            <a:ext cx="7347600" cy="19653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dirty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-GB" sz="1100" dirty="0">
                <a:latin typeface="Roboto Mono"/>
                <a:ea typeface="Roboto Mono"/>
                <a:cs typeface="Roboto Mono"/>
                <a:sym typeface="Roboto Mono"/>
              </a:rPr>
              <a:t> InputStream </a:t>
            </a:r>
            <a:r>
              <a:rPr lang="en-GB" sz="1100" dirty="0">
                <a:solidFill>
                  <a:srgbClr val="008000"/>
                </a:solidFill>
                <a:latin typeface="Roboto Mono"/>
                <a:ea typeface="Roboto Mono"/>
                <a:cs typeface="Roboto Mono"/>
                <a:sym typeface="Roboto Mono"/>
              </a:rPr>
              <a:t>// java.io.InputStream</a:t>
            </a:r>
            <a:endParaRPr sz="1100" dirty="0">
              <a:solidFill>
                <a:srgbClr val="008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dirty="0"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1100"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dirty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public</a:t>
            </a:r>
            <a:r>
              <a:rPr lang="en-GB" sz="1100" dirty="0"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sz="1100"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dirty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inline</a:t>
            </a:r>
            <a:r>
              <a:rPr lang="en-GB" sz="1100" dirty="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GB" sz="1100" dirty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en-GB" sz="1100" dirty="0">
                <a:latin typeface="Roboto Mono"/>
                <a:ea typeface="Roboto Mono"/>
                <a:cs typeface="Roboto Mono"/>
                <a:sym typeface="Roboto Mono"/>
              </a:rPr>
              <a:t> close()          { jclass.getMethod(</a:t>
            </a:r>
            <a:r>
              <a:rPr lang="en-GB" sz="1100" dirty="0">
                <a:solidFill>
                  <a:srgbClr val="A31515"/>
                </a:solidFill>
                <a:latin typeface="Roboto Mono"/>
                <a:ea typeface="Roboto Mono"/>
                <a:cs typeface="Roboto Mono"/>
                <a:sym typeface="Roboto Mono"/>
              </a:rPr>
              <a:t>"close"</a:t>
            </a:r>
            <a:r>
              <a:rPr lang="en-GB" sz="1100" dirty="0">
                <a:latin typeface="Roboto Mono"/>
                <a:ea typeface="Roboto Mono"/>
                <a:cs typeface="Roboto Mono"/>
                <a:sym typeface="Roboto Mono"/>
              </a:rPr>
              <a:t>).invoke(); }</a:t>
            </a:r>
            <a:endParaRPr sz="1100"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dirty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inline</a:t>
            </a:r>
            <a:r>
              <a:rPr lang="en-GB" sz="1100" dirty="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GB" sz="1100" dirty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long</a:t>
            </a:r>
            <a:r>
              <a:rPr lang="en-GB" sz="1100" dirty="0">
                <a:latin typeface="Roboto Mono"/>
                <a:ea typeface="Roboto Mono"/>
                <a:cs typeface="Roboto Mono"/>
                <a:sym typeface="Roboto Mono"/>
              </a:rPr>
              <a:t> skip(</a:t>
            </a:r>
            <a:r>
              <a:rPr lang="en-GB" sz="1100" dirty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long</a:t>
            </a:r>
            <a:r>
              <a:rPr lang="en-GB" sz="1100" dirty="0">
                <a:latin typeface="Roboto Mono"/>
                <a:ea typeface="Roboto Mono"/>
                <a:cs typeface="Roboto Mono"/>
                <a:sym typeface="Roboto Mono"/>
              </a:rPr>
              <a:t> bytes) { </a:t>
            </a:r>
            <a:r>
              <a:rPr lang="en-GB" sz="1100" dirty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r>
              <a:rPr lang="en-GB" sz="1100" dirty="0">
                <a:latin typeface="Roboto Mono"/>
                <a:ea typeface="Roboto Mono"/>
                <a:cs typeface="Roboto Mono"/>
                <a:sym typeface="Roboto Mono"/>
              </a:rPr>
              <a:t> jclass.getMethod(</a:t>
            </a:r>
            <a:r>
              <a:rPr lang="en-GB" sz="1100" dirty="0">
                <a:solidFill>
                  <a:srgbClr val="A31515"/>
                </a:solidFill>
                <a:latin typeface="Roboto Mono"/>
                <a:ea typeface="Roboto Mono"/>
                <a:cs typeface="Roboto Mono"/>
                <a:sym typeface="Roboto Mono"/>
              </a:rPr>
              <a:t>"skip"</a:t>
            </a:r>
            <a:r>
              <a:rPr lang="en-GB" sz="1100" dirty="0">
                <a:latin typeface="Roboto Mono"/>
                <a:ea typeface="Roboto Mono"/>
                <a:cs typeface="Roboto Mono"/>
                <a:sym typeface="Roboto Mono"/>
              </a:rPr>
              <a:t>).invoke(bytes); }</a:t>
            </a:r>
            <a:endParaRPr sz="1100"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dirty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inline</a:t>
            </a:r>
            <a:r>
              <a:rPr lang="en-GB" sz="1100" dirty="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GB" sz="1100" dirty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GB" sz="1100" dirty="0">
                <a:latin typeface="Roboto Mono"/>
                <a:ea typeface="Roboto Mono"/>
                <a:cs typeface="Roboto Mono"/>
                <a:sym typeface="Roboto Mono"/>
              </a:rPr>
              <a:t> read()            { </a:t>
            </a:r>
            <a:r>
              <a:rPr lang="en-GB" sz="1100" dirty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r>
              <a:rPr lang="en-GB" sz="1100" dirty="0">
                <a:latin typeface="Roboto Mono"/>
                <a:ea typeface="Roboto Mono"/>
                <a:cs typeface="Roboto Mono"/>
                <a:sym typeface="Roboto Mono"/>
              </a:rPr>
              <a:t> jclass.getMethod(</a:t>
            </a:r>
            <a:r>
              <a:rPr lang="en-GB" sz="1100" dirty="0">
                <a:solidFill>
                  <a:srgbClr val="A31515"/>
                </a:solidFill>
                <a:latin typeface="Roboto Mono"/>
                <a:ea typeface="Roboto Mono"/>
                <a:cs typeface="Roboto Mono"/>
                <a:sym typeface="Roboto Mono"/>
              </a:rPr>
              <a:t>"read"</a:t>
            </a:r>
            <a:r>
              <a:rPr lang="en-GB" sz="1100" dirty="0">
                <a:latin typeface="Roboto Mono"/>
                <a:ea typeface="Roboto Mono"/>
                <a:cs typeface="Roboto Mono"/>
                <a:sym typeface="Roboto Mono"/>
              </a:rPr>
              <a:t>).invoke(); }</a:t>
            </a:r>
            <a:endParaRPr sz="1100"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dirty="0">
                <a:latin typeface="Roboto Mono"/>
                <a:ea typeface="Roboto Mono"/>
                <a:cs typeface="Roboto Mono"/>
                <a:sym typeface="Roboto Mono"/>
              </a:rPr>
              <a:t>  .</a:t>
            </a:r>
            <a:endParaRPr sz="1100"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dirty="0">
                <a:latin typeface="Roboto Mono"/>
                <a:ea typeface="Roboto Mono"/>
                <a:cs typeface="Roboto Mono"/>
                <a:sym typeface="Roboto Mono"/>
              </a:rPr>
              <a:t>  .</a:t>
            </a:r>
            <a:endParaRPr sz="1100"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dirty="0">
                <a:latin typeface="Roboto Mono"/>
                <a:ea typeface="Roboto Mono"/>
                <a:cs typeface="Roboto Mono"/>
                <a:sym typeface="Roboto Mono"/>
              </a:rPr>
              <a:t>  .</a:t>
            </a:r>
            <a:endParaRPr sz="1100"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dirty="0">
                <a:latin typeface="Roboto Mono"/>
                <a:ea typeface="Roboto Mono"/>
                <a:cs typeface="Roboto Mono"/>
                <a:sym typeface="Roboto Mono"/>
              </a:rPr>
              <a:t>};</a:t>
            </a:r>
            <a:endParaRPr sz="1100"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2" name="Google Shape;72;p15"/>
          <p:cNvSpPr txBox="1">
            <a:spLocks noGrp="1"/>
          </p:cNvSpPr>
          <p:nvPr>
            <p:ph type="body" idx="1"/>
          </p:nvPr>
        </p:nvSpPr>
        <p:spPr>
          <a:xfrm>
            <a:off x="311700" y="3635775"/>
            <a:ext cx="85206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Auto-generated C++ code for every Java class</a:t>
            </a:r>
            <a:endParaRPr>
              <a:solidFill>
                <a:srgbClr val="FFFFFF"/>
              </a:solidFill>
            </a:endParaRPr>
          </a:p>
        </p:txBody>
      </p:sp>
      <p:grpSp>
        <p:nvGrpSpPr>
          <p:cNvPr id="73" name="Google Shape;73;p15"/>
          <p:cNvGrpSpPr/>
          <p:nvPr/>
        </p:nvGrpSpPr>
        <p:grpSpPr>
          <a:xfrm>
            <a:off x="2120325" y="2746225"/>
            <a:ext cx="1671300" cy="499176"/>
            <a:chOff x="2120325" y="2746225"/>
            <a:chExt cx="1671300" cy="499176"/>
          </a:xfrm>
        </p:grpSpPr>
        <p:cxnSp>
          <p:nvCxnSpPr>
            <p:cNvPr id="74" name="Google Shape;74;p15"/>
            <p:cNvCxnSpPr/>
            <p:nvPr/>
          </p:nvCxnSpPr>
          <p:spPr>
            <a:xfrm rot="10800000">
              <a:off x="2606075" y="2746225"/>
              <a:ext cx="154800" cy="220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75" name="Google Shape;75;p15"/>
            <p:cNvSpPr txBox="1"/>
            <p:nvPr/>
          </p:nvSpPr>
          <p:spPr>
            <a:xfrm>
              <a:off x="2120325" y="2886001"/>
              <a:ext cx="1671300" cy="359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 b="1">
                  <a:solidFill>
                    <a:schemeClr val="accent1"/>
                  </a:solidFill>
                </a:rPr>
                <a:t>called in tight-loop</a:t>
              </a:r>
              <a:endParaRPr sz="1200" b="1">
                <a:solidFill>
                  <a:schemeClr val="accent1"/>
                </a:solidFill>
              </a:endParaRPr>
            </a:p>
          </p:txBody>
        </p:sp>
      </p:grpSp>
      <p:grpSp>
        <p:nvGrpSpPr>
          <p:cNvPr id="76" name="Google Shape;76;p15"/>
          <p:cNvGrpSpPr/>
          <p:nvPr/>
        </p:nvGrpSpPr>
        <p:grpSpPr>
          <a:xfrm>
            <a:off x="4263800" y="2802300"/>
            <a:ext cx="2026500" cy="546325"/>
            <a:chOff x="4263800" y="2802300"/>
            <a:chExt cx="2026500" cy="546325"/>
          </a:xfrm>
        </p:grpSpPr>
        <p:sp>
          <p:nvSpPr>
            <p:cNvPr id="77" name="Google Shape;77;p15"/>
            <p:cNvSpPr txBox="1"/>
            <p:nvPr/>
          </p:nvSpPr>
          <p:spPr>
            <a:xfrm>
              <a:off x="4263800" y="2989225"/>
              <a:ext cx="2026500" cy="359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 b="1">
                  <a:solidFill>
                    <a:schemeClr val="accent1"/>
                  </a:solidFill>
                </a:rPr>
                <a:t>Ensure </a:t>
              </a:r>
              <a:r>
                <a:rPr lang="en-GB" sz="1200" b="1">
                  <a:solidFill>
                    <a:schemeClr val="accent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getMethod</a:t>
              </a:r>
              <a:r>
                <a:rPr lang="en-GB" sz="1200" b="1">
                  <a:solidFill>
                    <a:schemeClr val="accent1"/>
                  </a:solidFill>
                </a:rPr>
                <a:t> is as fast as possible</a:t>
              </a:r>
              <a:endParaRPr sz="1200" b="1">
                <a:solidFill>
                  <a:schemeClr val="accent1"/>
                </a:solidFill>
              </a:endParaRPr>
            </a:p>
          </p:txBody>
        </p:sp>
        <p:cxnSp>
          <p:nvCxnSpPr>
            <p:cNvPr id="78" name="Google Shape;78;p15"/>
            <p:cNvCxnSpPr/>
            <p:nvPr/>
          </p:nvCxnSpPr>
          <p:spPr>
            <a:xfrm rot="10800000" flipH="1">
              <a:off x="5268650" y="2802300"/>
              <a:ext cx="16800" cy="2391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sp>
        <p:nvSpPr>
          <p:cNvPr id="79" name="Google Shape;79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10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Introduction</a:t>
            </a:r>
            <a:endParaRPr/>
          </a:p>
        </p:txBody>
      </p:sp>
      <p:sp>
        <p:nvSpPr>
          <p:cNvPr id="85" name="Google Shape;85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52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Use a cache!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86" name="Google Shape;86;p16"/>
          <p:cNvSpPr txBox="1"/>
          <p:nvPr/>
        </p:nvSpPr>
        <p:spPr>
          <a:xfrm>
            <a:off x="1711500" y="1892625"/>
            <a:ext cx="5721000" cy="10905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JavaMethod getMethod(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std::string&amp; methodName)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static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std::unordered_map&lt;std::string, JavaMethod&gt; cache;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return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cache.try_emplace(methodName, methodName).first-&gt;second;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87" name="Google Shape;87;p16"/>
          <p:cNvSpPr txBox="1">
            <a:spLocks noGrp="1"/>
          </p:cNvSpPr>
          <p:nvPr>
            <p:ph type="body" idx="1"/>
          </p:nvPr>
        </p:nvSpPr>
        <p:spPr>
          <a:xfrm>
            <a:off x="311700" y="4213125"/>
            <a:ext cx="85206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➔"/>
            </a:pPr>
            <a:r>
              <a:rPr lang="en-GB" b="1">
                <a:solidFill>
                  <a:srgbClr val="FFFFFF"/>
                </a:solidFill>
              </a:rPr>
              <a:t>Can we do better?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88" name="Google Shape;88;p16"/>
          <p:cNvSpPr txBox="1">
            <a:spLocks noGrp="1"/>
          </p:cNvSpPr>
          <p:nvPr>
            <p:ph type="body" idx="1"/>
          </p:nvPr>
        </p:nvSpPr>
        <p:spPr>
          <a:xfrm>
            <a:off x="910950" y="3280800"/>
            <a:ext cx="7322100" cy="89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Mono"/>
              <a:buChar char="●"/>
            </a:pPr>
            <a:r>
              <a:rPr lang="en-GB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try_emplace</a:t>
            </a:r>
            <a:r>
              <a:rPr lang="en-GB">
                <a:solidFill>
                  <a:srgbClr val="FFFFFF"/>
                </a:solidFill>
              </a:rPr>
              <a:t> needs to calculate the hash of </a:t>
            </a:r>
            <a:r>
              <a:rPr lang="en-GB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methodName</a:t>
            </a:r>
            <a:endParaRPr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GB">
                <a:solidFill>
                  <a:srgbClr val="FFFFFF"/>
                </a:solidFill>
              </a:rPr>
              <a:t>Collisions expected as thousands of methods in cache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89" name="Google Shape;89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11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Introduction</a:t>
            </a:r>
            <a:endParaRPr/>
          </a:p>
        </p:txBody>
      </p:sp>
      <p:sp>
        <p:nvSpPr>
          <p:cNvPr id="95" name="Google Shape;95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52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Use a cache!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96" name="Google Shape;96;p17"/>
          <p:cNvSpPr txBox="1">
            <a:spLocks noGrp="1"/>
          </p:cNvSpPr>
          <p:nvPr>
            <p:ph type="body" idx="1"/>
          </p:nvPr>
        </p:nvSpPr>
        <p:spPr>
          <a:xfrm>
            <a:off x="311700" y="4441725"/>
            <a:ext cx="85206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➔"/>
            </a:pPr>
            <a:r>
              <a:rPr lang="en-GB" b="1">
                <a:solidFill>
                  <a:srgbClr val="FFFFFF"/>
                </a:solidFill>
              </a:rPr>
              <a:t>Somebody must have done this already, right?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97" name="Google Shape;97;p17"/>
          <p:cNvSpPr txBox="1">
            <a:spLocks noGrp="1"/>
          </p:cNvSpPr>
          <p:nvPr>
            <p:ph type="body" idx="1"/>
          </p:nvPr>
        </p:nvSpPr>
        <p:spPr>
          <a:xfrm>
            <a:off x="910950" y="3097175"/>
            <a:ext cx="7322100" cy="11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Mono"/>
              <a:buChar char="●"/>
            </a:pPr>
            <a:r>
              <a:rPr lang="en-GB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methodName</a:t>
            </a:r>
            <a:r>
              <a:rPr lang="en-GB">
                <a:solidFill>
                  <a:srgbClr val="FFFFFF"/>
                </a:solidFill>
              </a:rPr>
              <a:t> is known at compile-time</a:t>
            </a:r>
            <a:endParaRPr>
              <a:solidFill>
                <a:srgbClr val="FFFFFF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GB">
                <a:solidFill>
                  <a:srgbClr val="FFFFFF"/>
                </a:solidFill>
              </a:rPr>
              <a:t>it should be possible to calculate the cache slot at compile-time</a:t>
            </a:r>
            <a:endParaRPr>
              <a:solidFill>
                <a:srgbClr val="FFFFFF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GB">
                <a:solidFill>
                  <a:srgbClr val="FFFFFF"/>
                </a:solidFill>
              </a:rPr>
              <a:t>Fallback to run-time hash if </a:t>
            </a:r>
            <a:r>
              <a:rPr lang="en-GB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methodName</a:t>
            </a:r>
            <a:r>
              <a:rPr lang="en-GB">
                <a:solidFill>
                  <a:srgbClr val="FFFFFF"/>
                </a:solidFill>
              </a:rPr>
              <a:t> is not a string literal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98" name="Google Shape;98;p17"/>
          <p:cNvSpPr txBox="1"/>
          <p:nvPr/>
        </p:nvSpPr>
        <p:spPr>
          <a:xfrm>
            <a:off x="898200" y="1633650"/>
            <a:ext cx="7347600" cy="13887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InputStream </a:t>
            </a:r>
            <a:r>
              <a:rPr lang="en-GB" sz="1100">
                <a:solidFill>
                  <a:srgbClr val="008000"/>
                </a:solidFill>
                <a:latin typeface="Roboto Mono"/>
                <a:ea typeface="Roboto Mono"/>
                <a:cs typeface="Roboto Mono"/>
                <a:sym typeface="Roboto Mono"/>
              </a:rPr>
              <a:t>// java.io.InputStream</a:t>
            </a:r>
            <a:endParaRPr sz="1100">
              <a:solidFill>
                <a:srgbClr val="008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public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void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close()          { jclass.getMethod(</a:t>
            </a:r>
            <a:r>
              <a:rPr lang="en-GB" sz="1100">
                <a:solidFill>
                  <a:srgbClr val="A31515"/>
                </a:solidFill>
                <a:highlight>
                  <a:schemeClr val="accent4"/>
                </a:highlight>
                <a:latin typeface="Roboto Mono"/>
                <a:ea typeface="Roboto Mono"/>
                <a:cs typeface="Roboto Mono"/>
                <a:sym typeface="Roboto Mono"/>
              </a:rPr>
              <a:t>"close"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).invoke(); }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long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skip(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long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bytes) {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jclass.getMethod(</a:t>
            </a:r>
            <a:r>
              <a:rPr lang="en-GB" sz="1100">
                <a:solidFill>
                  <a:srgbClr val="A31515"/>
                </a:solidFill>
                <a:highlight>
                  <a:schemeClr val="accent4"/>
                </a:highlight>
                <a:latin typeface="Roboto Mono"/>
                <a:ea typeface="Roboto Mono"/>
                <a:cs typeface="Roboto Mono"/>
                <a:sym typeface="Roboto Mono"/>
              </a:rPr>
              <a:t>"skip"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).invoke(bytes); }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int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read()            {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jclass.getMethod(</a:t>
            </a:r>
            <a:r>
              <a:rPr lang="en-GB" sz="1100">
                <a:solidFill>
                  <a:srgbClr val="A31515"/>
                </a:solidFill>
                <a:highlight>
                  <a:schemeClr val="accent4"/>
                </a:highlight>
                <a:latin typeface="Roboto Mono"/>
                <a:ea typeface="Roboto Mono"/>
                <a:cs typeface="Roboto Mono"/>
                <a:sym typeface="Roboto Mono"/>
              </a:rPr>
              <a:t>"read"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).invoke(); }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};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99" name="Google Shape;99;p17"/>
          <p:cNvCxnSpPr/>
          <p:nvPr/>
        </p:nvCxnSpPr>
        <p:spPr>
          <a:xfrm flipH="1">
            <a:off x="4911625" y="1922600"/>
            <a:ext cx="170400" cy="269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00" name="Google Shape;100;p17"/>
          <p:cNvSpPr txBox="1"/>
          <p:nvPr/>
        </p:nvSpPr>
        <p:spPr>
          <a:xfrm>
            <a:off x="4468450" y="1633650"/>
            <a:ext cx="1461300" cy="47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String literals</a:t>
            </a:r>
            <a:endParaRPr/>
          </a:p>
        </p:txBody>
      </p:sp>
      <p:cxnSp>
        <p:nvCxnSpPr>
          <p:cNvPr id="101" name="Google Shape;101;p17"/>
          <p:cNvCxnSpPr/>
          <p:nvPr/>
        </p:nvCxnSpPr>
        <p:spPr>
          <a:xfrm>
            <a:off x="5294850" y="1950975"/>
            <a:ext cx="56700" cy="269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02" name="Google Shape;102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12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Introduction</a:t>
            </a:r>
            <a:endParaRPr/>
          </a:p>
        </p:txBody>
      </p:sp>
      <p:sp>
        <p:nvSpPr>
          <p:cNvPr id="108" name="Google Shape;108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52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Ben Deane’s and Jason Turner’s “</a:t>
            </a:r>
            <a:r>
              <a:rPr lang="en-GB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constepxr</a:t>
            </a:r>
            <a:r>
              <a:rPr lang="en-GB">
                <a:solidFill>
                  <a:srgbClr val="FFFFFF"/>
                </a:solidFill>
              </a:rPr>
              <a:t> all the things”</a:t>
            </a:r>
            <a:r>
              <a:rPr lang="en-GB" baseline="30000">
                <a:solidFill>
                  <a:srgbClr val="FFFFFF"/>
                </a:solidFill>
              </a:rPr>
              <a:t>1,2</a:t>
            </a:r>
            <a:endParaRPr baseline="30000">
              <a:solidFill>
                <a:srgbClr val="FFFFFF"/>
              </a:solidFill>
            </a:endParaRPr>
          </a:p>
        </p:txBody>
      </p:sp>
      <p:sp>
        <p:nvSpPr>
          <p:cNvPr id="109" name="Google Shape;109;p18"/>
          <p:cNvSpPr txBox="1">
            <a:spLocks noGrp="1"/>
          </p:cNvSpPr>
          <p:nvPr>
            <p:ph type="body" idx="1"/>
          </p:nvPr>
        </p:nvSpPr>
        <p:spPr>
          <a:xfrm>
            <a:off x="311700" y="4289325"/>
            <a:ext cx="85206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b="1">
                <a:solidFill>
                  <a:srgbClr val="FF0000"/>
                </a:solidFill>
              </a:rPr>
              <a:t>✘</a:t>
            </a:r>
            <a:r>
              <a:rPr lang="en-GB" b="1">
                <a:solidFill>
                  <a:srgbClr val="FFFFFF"/>
                </a:solidFill>
              </a:rPr>
              <a:t> </a:t>
            </a:r>
            <a:r>
              <a:rPr lang="en-GB">
                <a:solidFill>
                  <a:srgbClr val="FFFFFF"/>
                </a:solidFill>
              </a:rPr>
              <a:t>Compile-time lookup of run-time value not possible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10" name="Google Shape;110;p18"/>
          <p:cNvSpPr txBox="1"/>
          <p:nvPr/>
        </p:nvSpPr>
        <p:spPr>
          <a:xfrm>
            <a:off x="1711500" y="1779100"/>
            <a:ext cx="5721000" cy="4911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 Mono"/>
                <a:ea typeface="Roboto Mono"/>
                <a:cs typeface="Roboto Mono"/>
                <a:sym typeface="Roboto Mono"/>
              </a:rPr>
              <a:t>cx::map&lt;Key, Value&gt;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1" name="Google Shape;111;p18"/>
          <p:cNvSpPr txBox="1"/>
          <p:nvPr/>
        </p:nvSpPr>
        <p:spPr>
          <a:xfrm>
            <a:off x="85125" y="4613725"/>
            <a:ext cx="4717800" cy="47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aseline="30000">
                <a:solidFill>
                  <a:schemeClr val="dk1"/>
                </a:solidFill>
              </a:rPr>
              <a:t>1</a:t>
            </a:r>
            <a:r>
              <a:rPr lang="en-GB" sz="1100" u="sng">
                <a:solidFill>
                  <a:srgbClr val="4FC3F7"/>
                </a:solidFill>
                <a:hlinkClick r:id="rId3"/>
              </a:rPr>
              <a:t>https://www.youtube.com/watch?v=PJwd4JLYJJY</a:t>
            </a:r>
            <a:endParaRPr sz="1100"/>
          </a:p>
        </p:txBody>
      </p:sp>
      <p:sp>
        <p:nvSpPr>
          <p:cNvPr id="112" name="Google Shape;112;p18"/>
          <p:cNvSpPr txBox="1">
            <a:spLocks noGrp="1"/>
          </p:cNvSpPr>
          <p:nvPr>
            <p:ph type="body" idx="1"/>
          </p:nvPr>
        </p:nvSpPr>
        <p:spPr>
          <a:xfrm>
            <a:off x="910950" y="2544075"/>
            <a:ext cx="7322100" cy="155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●"/>
            </a:pPr>
            <a:r>
              <a:rPr lang="en-GB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map is either completely compile-time or completely run-time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●"/>
            </a:pPr>
            <a:r>
              <a:rPr lang="en-GB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If lookup is compile-time then all values must also be known at compile-time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●"/>
            </a:pPr>
            <a:r>
              <a:rPr lang="en-GB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JavaMethod</a:t>
            </a:r>
            <a:r>
              <a:rPr lang="en-GB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can only be resolved at run-time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" name="Google Shape;113;p18"/>
          <p:cNvSpPr txBox="1"/>
          <p:nvPr/>
        </p:nvSpPr>
        <p:spPr>
          <a:xfrm>
            <a:off x="101700" y="4842325"/>
            <a:ext cx="4241400" cy="47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baseline="30000">
                <a:solidFill>
                  <a:schemeClr val="dk1"/>
                </a:solidFill>
              </a:rPr>
              <a:t>2</a:t>
            </a:r>
            <a:r>
              <a:rPr lang="en-GB" sz="900">
                <a:solidFill>
                  <a:schemeClr val="dk1"/>
                </a:solidFill>
              </a:rPr>
              <a:t>there are many more compile-time only maps (for example boost::hana::map)</a:t>
            </a:r>
            <a:endParaRPr sz="900"/>
          </a:p>
        </p:txBody>
      </p:sp>
      <p:sp>
        <p:nvSpPr>
          <p:cNvPr id="114" name="Google Shape;114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13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Introduction</a:t>
            </a:r>
            <a:endParaRPr/>
          </a:p>
        </p:txBody>
      </p:sp>
      <p:sp>
        <p:nvSpPr>
          <p:cNvPr id="120" name="Google Shape;120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52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Louis Dionne’s C++ meta-programming talk at meeting C++</a:t>
            </a:r>
            <a:r>
              <a:rPr lang="en-GB" baseline="30000">
                <a:solidFill>
                  <a:srgbClr val="FFFFFF"/>
                </a:solidFill>
              </a:rPr>
              <a:t>1</a:t>
            </a:r>
            <a:endParaRPr baseline="30000">
              <a:solidFill>
                <a:srgbClr val="FFFFFF"/>
              </a:solidFill>
            </a:endParaRPr>
          </a:p>
        </p:txBody>
      </p:sp>
      <p:sp>
        <p:nvSpPr>
          <p:cNvPr id="121" name="Google Shape;121;p19"/>
          <p:cNvSpPr txBox="1"/>
          <p:nvPr/>
        </p:nvSpPr>
        <p:spPr>
          <a:xfrm>
            <a:off x="1711500" y="1931500"/>
            <a:ext cx="5721000" cy="4911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 Mono"/>
                <a:ea typeface="Roboto Mono"/>
                <a:cs typeface="Roboto Mono"/>
                <a:sym typeface="Roboto Mono"/>
              </a:rPr>
              <a:t>event_system events{{"foo", "bar", "baz"}}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2" name="Google Shape;122;p19"/>
          <p:cNvSpPr txBox="1"/>
          <p:nvPr/>
        </p:nvSpPr>
        <p:spPr>
          <a:xfrm>
            <a:off x="85125" y="4766125"/>
            <a:ext cx="4717800" cy="47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aseline="30000">
                <a:solidFill>
                  <a:schemeClr val="dk1"/>
                </a:solidFill>
              </a:rPr>
              <a:t>1</a:t>
            </a:r>
            <a:r>
              <a:rPr lang="en-GB" sz="1000" u="sng">
                <a:solidFill>
                  <a:schemeClr val="hlink"/>
                </a:solidFill>
                <a:hlinkClick r:id="rId3"/>
              </a:rPr>
              <a:t>https://goo.gl/M4vhqc</a:t>
            </a:r>
            <a:r>
              <a:rPr lang="en-GB" sz="1000">
                <a:solidFill>
                  <a:schemeClr val="dk1"/>
                </a:solidFill>
              </a:rPr>
              <a:t> from slide 73 onwards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123" name="Google Shape;123;p19"/>
          <p:cNvSpPr txBox="1">
            <a:spLocks noGrp="1"/>
          </p:cNvSpPr>
          <p:nvPr>
            <p:ph type="body" idx="1"/>
          </p:nvPr>
        </p:nvSpPr>
        <p:spPr>
          <a:xfrm>
            <a:off x="910950" y="2848875"/>
            <a:ext cx="7322100" cy="155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00FF00"/>
                </a:solidFill>
              </a:rPr>
              <a:t>✔</a:t>
            </a:r>
            <a:r>
              <a:rPr lang="en-GB" b="1"/>
              <a:t> </a:t>
            </a:r>
            <a:r>
              <a:rPr lang="en-GB" b="1">
                <a:solidFill>
                  <a:srgbClr val="FFFFFF"/>
                </a:solidFill>
              </a:rPr>
              <a:t> </a:t>
            </a:r>
            <a:r>
              <a:rPr lang="en-GB">
                <a:solidFill>
                  <a:srgbClr val="FFFFFF"/>
                </a:solidFill>
              </a:rPr>
              <a:t>Lookup at compile-time and value-storage at runtime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00FF00"/>
                </a:solidFill>
              </a:rPr>
              <a:t>✔</a:t>
            </a:r>
            <a:r>
              <a:rPr lang="en-GB" b="1"/>
              <a:t> </a:t>
            </a:r>
            <a:r>
              <a:rPr lang="en-GB" b="1">
                <a:solidFill>
                  <a:srgbClr val="FFFFFF"/>
                </a:solidFill>
              </a:rPr>
              <a:t> </a:t>
            </a:r>
            <a:r>
              <a:rPr lang="en-GB">
                <a:solidFill>
                  <a:srgbClr val="FFFFFF"/>
                </a:solidFill>
              </a:rPr>
              <a:t>Can fallback to run-time lookup if key is not string literal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FF0000"/>
                </a:solidFill>
              </a:rPr>
              <a:t>✘</a:t>
            </a:r>
            <a:r>
              <a:rPr lang="en-GB" b="1">
                <a:solidFill>
                  <a:srgbClr val="FFFFFF"/>
                </a:solidFill>
              </a:rPr>
              <a:t>  </a:t>
            </a:r>
            <a:r>
              <a:rPr lang="en-GB">
                <a:solidFill>
                  <a:srgbClr val="FFFFFF"/>
                </a:solidFill>
              </a:rPr>
              <a:t>Need to know all possible keys in advance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24" name="Google Shape;124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14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Introduction</a:t>
            </a:r>
            <a:endParaRPr/>
          </a:p>
        </p:txBody>
      </p:sp>
      <p:sp>
        <p:nvSpPr>
          <p:cNvPr id="130" name="Google Shape;130;p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52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Let’s roll our own!</a:t>
            </a:r>
            <a:endParaRPr baseline="30000">
              <a:solidFill>
                <a:srgbClr val="FFFFFF"/>
              </a:solidFill>
            </a:endParaRPr>
          </a:p>
        </p:txBody>
      </p:sp>
      <p:sp>
        <p:nvSpPr>
          <p:cNvPr id="131" name="Google Shape;131;p20"/>
          <p:cNvSpPr txBox="1"/>
          <p:nvPr/>
        </p:nvSpPr>
        <p:spPr>
          <a:xfrm>
            <a:off x="1711500" y="1931500"/>
            <a:ext cx="5721000" cy="4911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 Mono"/>
                <a:ea typeface="Roboto Mono"/>
                <a:cs typeface="Roboto Mono"/>
                <a:sym typeface="Roboto Mono"/>
              </a:rPr>
              <a:t>semi::map&lt;Key, Value&gt;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2" name="Google Shape;132;p20"/>
          <p:cNvSpPr txBox="1">
            <a:spLocks noGrp="1"/>
          </p:cNvSpPr>
          <p:nvPr>
            <p:ph type="body" idx="1"/>
          </p:nvPr>
        </p:nvSpPr>
        <p:spPr>
          <a:xfrm>
            <a:off x="910950" y="2848875"/>
            <a:ext cx="7322100" cy="155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Requirements</a:t>
            </a:r>
            <a:endParaRPr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GB">
                <a:solidFill>
                  <a:srgbClr val="FFFFFF"/>
                </a:solidFill>
              </a:rPr>
              <a:t>Lookup at compile-time and value-storage at runtime</a:t>
            </a:r>
            <a:endParaRPr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GB">
                <a:solidFill>
                  <a:srgbClr val="FFFFFF"/>
                </a:solidFill>
              </a:rPr>
              <a:t>Can fallback to run-time lookup if key is not string literal</a:t>
            </a:r>
            <a:endParaRPr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GB">
                <a:solidFill>
                  <a:srgbClr val="FFFFFF"/>
                </a:solidFill>
              </a:rPr>
              <a:t>Keys need not to be known ahead of time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33" name="Google Shape;133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15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1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2. The basic principle</a:t>
            </a:r>
            <a:endParaRPr/>
          </a:p>
        </p:txBody>
      </p:sp>
      <p:sp>
        <p:nvSpPr>
          <p:cNvPr id="139" name="Google Shape;139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16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basic principle</a:t>
            </a:r>
            <a:endParaRPr/>
          </a:p>
        </p:txBody>
      </p:sp>
      <p:sp>
        <p:nvSpPr>
          <p:cNvPr id="145" name="Google Shape;145;p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4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The basic principle is embarrassingly simple!</a:t>
            </a:r>
            <a:endParaRPr baseline="30000">
              <a:solidFill>
                <a:srgbClr val="FFFFFF"/>
              </a:solidFill>
            </a:endParaRPr>
          </a:p>
        </p:txBody>
      </p:sp>
      <p:sp>
        <p:nvSpPr>
          <p:cNvPr id="146" name="Google Shape;146;p22"/>
          <p:cNvSpPr txBox="1"/>
          <p:nvPr/>
        </p:nvSpPr>
        <p:spPr>
          <a:xfrm>
            <a:off x="1711500" y="1931500"/>
            <a:ext cx="5721000" cy="4911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&lt;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&gt; std::string map;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7" name="Google Shape;147;p22"/>
          <p:cNvSpPr txBox="1">
            <a:spLocks noGrp="1"/>
          </p:cNvSpPr>
          <p:nvPr>
            <p:ph type="body" idx="1"/>
          </p:nvPr>
        </p:nvSpPr>
        <p:spPr>
          <a:xfrm>
            <a:off x="910950" y="2776350"/>
            <a:ext cx="7322100" cy="155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00FF00"/>
                </a:solidFill>
              </a:rPr>
              <a:t>✔</a:t>
            </a:r>
            <a:r>
              <a:rPr lang="en-GB" b="1"/>
              <a:t> </a:t>
            </a:r>
            <a:r>
              <a:rPr lang="en-GB" b="1">
                <a:solidFill>
                  <a:schemeClr val="dk1"/>
                </a:solidFill>
              </a:rPr>
              <a:t> </a:t>
            </a:r>
            <a:r>
              <a:rPr lang="en-GB">
                <a:solidFill>
                  <a:srgbClr val="FFFFFF"/>
                </a:solidFill>
              </a:rPr>
              <a:t>map with </a:t>
            </a:r>
            <a:r>
              <a:rPr lang="en-GB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GB">
                <a:solidFill>
                  <a:srgbClr val="FFFFFF"/>
                </a:solidFill>
              </a:rPr>
              <a:t> keys and </a:t>
            </a:r>
            <a:r>
              <a:rPr lang="en-GB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std::string</a:t>
            </a:r>
            <a:r>
              <a:rPr lang="en-GB">
                <a:solidFill>
                  <a:srgbClr val="FFFFFF"/>
                </a:solidFill>
              </a:rPr>
              <a:t> values</a:t>
            </a:r>
            <a:endParaRPr b="1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00FF00"/>
                </a:solidFill>
              </a:rPr>
              <a:t>✔</a:t>
            </a:r>
            <a:r>
              <a:rPr lang="en-GB" b="1"/>
              <a:t> </a:t>
            </a:r>
            <a:r>
              <a:rPr lang="en-GB" b="1">
                <a:solidFill>
                  <a:schemeClr val="dk1"/>
                </a:solidFill>
              </a:rPr>
              <a:t> </a:t>
            </a:r>
            <a:r>
              <a:rPr lang="en-GB">
                <a:solidFill>
                  <a:srgbClr val="FFFFFF"/>
                </a:solidFill>
              </a:rPr>
              <a:t>Lookup at compile-time and value-storage at runtime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00FF00"/>
                </a:solidFill>
              </a:rPr>
              <a:t>✔</a:t>
            </a:r>
            <a:r>
              <a:rPr lang="en-GB" b="1"/>
              <a:t> </a:t>
            </a:r>
            <a:r>
              <a:rPr lang="en-GB" b="1">
                <a:solidFill>
                  <a:schemeClr val="dk1"/>
                </a:solidFill>
              </a:rPr>
              <a:t> </a:t>
            </a:r>
            <a:r>
              <a:rPr lang="en-GB">
                <a:solidFill>
                  <a:srgbClr val="FFFFFF"/>
                </a:solidFill>
              </a:rPr>
              <a:t>Keys need not be known ahead of time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148" name="Google Shape;148;p22"/>
          <p:cNvSpPr txBox="1"/>
          <p:nvPr/>
        </p:nvSpPr>
        <p:spPr>
          <a:xfrm>
            <a:off x="418575" y="4506775"/>
            <a:ext cx="8059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➔"/>
            </a:pPr>
            <a:r>
              <a:rPr lang="en-GB" sz="1800" b="1">
                <a:solidFill>
                  <a:srgbClr val="FFFFFF"/>
                </a:solidFill>
              </a:rPr>
              <a:t>Compile-time lookup, run-time storage map in a single line of code</a:t>
            </a:r>
            <a:endParaRPr sz="1800" b="1">
              <a:solidFill>
                <a:srgbClr val="FFFFFF"/>
              </a:solidFill>
            </a:endParaRPr>
          </a:p>
        </p:txBody>
      </p:sp>
      <p:sp>
        <p:nvSpPr>
          <p:cNvPr id="149" name="Google Shape;149;p22"/>
          <p:cNvSpPr txBox="1"/>
          <p:nvPr/>
        </p:nvSpPr>
        <p:spPr>
          <a:xfrm>
            <a:off x="1711500" y="1944313"/>
            <a:ext cx="5721000" cy="4911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accent4"/>
                </a:solidFill>
                <a:latin typeface="Comic Sans MS"/>
                <a:ea typeface="Comic Sans MS"/>
                <a:cs typeface="Comic Sans MS"/>
                <a:sym typeface="Comic Sans MS"/>
              </a:rPr>
              <a:t>? ? ?</a:t>
            </a:r>
            <a:endParaRPr sz="2400">
              <a:solidFill>
                <a:schemeClr val="accent4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50" name="Google Shape;150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17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basic principle</a:t>
            </a:r>
            <a:endParaRPr/>
          </a:p>
        </p:txBody>
      </p:sp>
      <p:sp>
        <p:nvSpPr>
          <p:cNvPr id="156" name="Google Shape;156;p2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4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What keys can we use?</a:t>
            </a:r>
            <a:endParaRPr baseline="30000">
              <a:solidFill>
                <a:srgbClr val="FFFFFF"/>
              </a:solidFill>
            </a:endParaRPr>
          </a:p>
        </p:txBody>
      </p:sp>
      <p:sp>
        <p:nvSpPr>
          <p:cNvPr id="157" name="Google Shape;157;p23"/>
          <p:cNvSpPr txBox="1"/>
          <p:nvPr/>
        </p:nvSpPr>
        <p:spPr>
          <a:xfrm>
            <a:off x="1711500" y="1931500"/>
            <a:ext cx="5721000" cy="4911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&lt;</a:t>
            </a:r>
            <a:r>
              <a:rPr lang="en-GB" sz="1100" b="1" i="1">
                <a:solidFill>
                  <a:schemeClr val="accent5"/>
                </a:solidFill>
              </a:rPr>
              <a:t>Key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&gt; </a:t>
            </a:r>
            <a:r>
              <a:rPr lang="en-GB" sz="1100" b="1" i="1">
                <a:solidFill>
                  <a:schemeClr val="accent5"/>
                </a:solidFill>
              </a:rPr>
              <a:t>Value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map;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8" name="Google Shape;158;p23"/>
          <p:cNvSpPr txBox="1">
            <a:spLocks noGrp="1"/>
          </p:cNvSpPr>
          <p:nvPr>
            <p:ph type="body" idx="1"/>
          </p:nvPr>
        </p:nvSpPr>
        <p:spPr>
          <a:xfrm>
            <a:off x="910950" y="2623950"/>
            <a:ext cx="7322100" cy="155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GB">
                <a:solidFill>
                  <a:srgbClr val="FFFFFF"/>
                </a:solidFill>
              </a:rPr>
              <a:t>Any non-type template parameter types</a:t>
            </a:r>
            <a:endParaRPr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GB">
                <a:solidFill>
                  <a:srgbClr val="FFFFFF"/>
                </a:solidFill>
              </a:rPr>
              <a:t>essentially </a:t>
            </a:r>
            <a:r>
              <a:rPr lang="en-GB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bool</a:t>
            </a:r>
            <a:r>
              <a:rPr lang="en-GB">
                <a:solidFill>
                  <a:srgbClr val="FFFFFF"/>
                </a:solidFill>
              </a:rPr>
              <a:t>, integral types and </a:t>
            </a:r>
            <a:r>
              <a:rPr lang="en-GB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nullptr_t</a:t>
            </a:r>
            <a:endParaRPr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GB" b="1">
                <a:solidFill>
                  <a:srgbClr val="FFFFFF"/>
                </a:solidFill>
              </a:rPr>
              <a:t>C++20:</a:t>
            </a:r>
            <a:r>
              <a:rPr lang="en-GB">
                <a:solidFill>
                  <a:srgbClr val="FFFFFF"/>
                </a:solidFill>
              </a:rPr>
              <a:t> Class types as non-type template parameters!</a:t>
            </a:r>
            <a:endParaRPr>
              <a:solidFill>
                <a:srgbClr val="FFFFFF"/>
              </a:solidFill>
            </a:endParaRPr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</a:pPr>
            <a:r>
              <a:rPr lang="en-GB">
                <a:solidFill>
                  <a:srgbClr val="FFFFFF"/>
                </a:solidFill>
              </a:rPr>
              <a:t>Any compile-time literals, user-defined literals, ...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59" name="Google Shape;159;p23"/>
          <p:cNvSpPr txBox="1"/>
          <p:nvPr/>
        </p:nvSpPr>
        <p:spPr>
          <a:xfrm>
            <a:off x="418575" y="4506775"/>
            <a:ext cx="8059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➔"/>
            </a:pPr>
            <a:r>
              <a:rPr lang="en-GB" sz="1800" b="1">
                <a:solidFill>
                  <a:srgbClr val="FFFFFF"/>
                </a:solidFill>
              </a:rPr>
              <a:t>It’s 2018: no compiler supports class types as template parameters </a:t>
            </a:r>
            <a:endParaRPr sz="1800" b="1">
              <a:solidFill>
                <a:srgbClr val="FFFFFF"/>
              </a:solidFill>
            </a:endParaRPr>
          </a:p>
        </p:txBody>
      </p:sp>
      <p:sp>
        <p:nvSpPr>
          <p:cNvPr id="160" name="Google Shape;160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18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3. </a:t>
            </a:r>
            <a:r>
              <a:rPr lang="en-GB">
                <a:solidFill>
                  <a:srgbClr val="FFFFFF"/>
                </a:solidFill>
              </a:rPr>
              <a:t>Supporting more key types in 2018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66" name="Google Shape;166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19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zh-CN" altLang="en-US" dirty="0" smtClean="0"/>
              <a:t>模版元</a:t>
            </a:r>
            <a:endParaRPr lang="zh-CN" altLang="en-US" dirty="0"/>
          </a:p>
        </p:txBody>
      </p:sp>
      <p:sp>
        <p:nvSpPr>
          <p:cNvPr id="79" name="Google Shape;79;p15"/>
          <p:cNvSpPr txBox="1"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-GB" smtClean="0"/>
              <a:pPr lvl="0"/>
              <a:t>2</a:t>
            </a:fld>
            <a:endParaRPr lang="en-GB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853" y="1631247"/>
            <a:ext cx="9047019" cy="21858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Supporting more key types in 2018</a:t>
            </a:r>
            <a:endParaRPr/>
          </a:p>
        </p:txBody>
      </p:sp>
      <p:sp>
        <p:nvSpPr>
          <p:cNvPr id="172" name="Google Shape;172;p2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4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Use </a:t>
            </a:r>
            <a:r>
              <a:rPr lang="en-GB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GB">
                <a:solidFill>
                  <a:srgbClr val="FFFFFF"/>
                </a:solidFill>
              </a:rPr>
              <a:t>s instead</a:t>
            </a:r>
            <a:endParaRPr baseline="30000">
              <a:solidFill>
                <a:srgbClr val="FFFFFF"/>
              </a:solidFill>
            </a:endParaRPr>
          </a:p>
        </p:txBody>
      </p:sp>
      <p:sp>
        <p:nvSpPr>
          <p:cNvPr id="173" name="Google Shape;173;p25"/>
          <p:cNvSpPr txBox="1"/>
          <p:nvPr/>
        </p:nvSpPr>
        <p:spPr>
          <a:xfrm>
            <a:off x="1711500" y="1931500"/>
            <a:ext cx="5721000" cy="4911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&lt;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&gt; </a:t>
            </a:r>
            <a:r>
              <a:rPr lang="en-GB" sz="1100" b="1" i="1">
                <a:solidFill>
                  <a:schemeClr val="accent5"/>
                </a:solidFill>
              </a:rPr>
              <a:t>Value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map;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4" name="Google Shape;174;p25"/>
          <p:cNvSpPr txBox="1">
            <a:spLocks noGrp="1"/>
          </p:cNvSpPr>
          <p:nvPr>
            <p:ph type="body" idx="1"/>
          </p:nvPr>
        </p:nvSpPr>
        <p:spPr>
          <a:xfrm>
            <a:off x="910950" y="2471550"/>
            <a:ext cx="7322100" cy="4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GB">
                <a:solidFill>
                  <a:srgbClr val="FFFFFF"/>
                </a:solidFill>
              </a:rPr>
              <a:t>We need a “function” which maps any key to a unique typename: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75" name="Google Shape;175;p25"/>
          <p:cNvSpPr txBox="1"/>
          <p:nvPr/>
        </p:nvSpPr>
        <p:spPr>
          <a:xfrm>
            <a:off x="418575" y="4506775"/>
            <a:ext cx="8059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➔"/>
            </a:pPr>
            <a:r>
              <a:rPr lang="en-GB" sz="1800" b="1">
                <a:solidFill>
                  <a:srgbClr val="FFFFFF"/>
                </a:solidFill>
              </a:rPr>
              <a:t>Is it possible to write </a:t>
            </a:r>
            <a:r>
              <a:rPr lang="en-GB" sz="1800" b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key2type</a:t>
            </a:r>
            <a:r>
              <a:rPr lang="en-GB" sz="1800" b="1">
                <a:solidFill>
                  <a:srgbClr val="FFFFFF"/>
                </a:solidFill>
              </a:rPr>
              <a:t> in C++? </a:t>
            </a:r>
            <a:endParaRPr sz="1800" b="1">
              <a:solidFill>
                <a:srgbClr val="FFFFFF"/>
              </a:solidFill>
            </a:endParaRPr>
          </a:p>
        </p:txBody>
      </p:sp>
      <p:sp>
        <p:nvSpPr>
          <p:cNvPr id="176" name="Google Shape;176;p25"/>
          <p:cNvSpPr txBox="1"/>
          <p:nvPr/>
        </p:nvSpPr>
        <p:spPr>
          <a:xfrm>
            <a:off x="1711500" y="2971400"/>
            <a:ext cx="5721000" cy="4911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UniqueReturnType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key2type(Key key);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7" name="Google Shape;177;p25"/>
          <p:cNvSpPr txBox="1"/>
          <p:nvPr/>
        </p:nvSpPr>
        <p:spPr>
          <a:xfrm>
            <a:off x="1711500" y="3545375"/>
            <a:ext cx="5721000" cy="4911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std::cout &lt;&lt; map&lt;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decltype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(key2type(</a:t>
            </a:r>
            <a:r>
              <a:rPr lang="en-GB" sz="1100">
                <a:solidFill>
                  <a:srgbClr val="A31515"/>
                </a:solidFill>
                <a:latin typeface="Roboto Mono"/>
                <a:ea typeface="Roboto Mono"/>
                <a:cs typeface="Roboto Mono"/>
                <a:sym typeface="Roboto Mono"/>
              </a:rPr>
              <a:t>"foo"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))&gt;;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8" name="Google Shape;178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20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Supporting more key types in 2018</a:t>
            </a:r>
            <a:endParaRPr/>
          </a:p>
        </p:txBody>
      </p:sp>
      <p:sp>
        <p:nvSpPr>
          <p:cNvPr id="184" name="Google Shape;184;p2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4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I</a:t>
            </a:r>
            <a:r>
              <a:rPr lang="en-GB">
                <a:solidFill>
                  <a:srgbClr val="FFFFFF"/>
                </a:solidFill>
              </a:rPr>
              <a:t>mplementing </a:t>
            </a:r>
            <a:r>
              <a:rPr lang="en-GB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key2type</a:t>
            </a:r>
            <a:r>
              <a:rPr lang="en-GB">
                <a:solidFill>
                  <a:srgbClr val="FFFFFF"/>
                </a:solidFill>
              </a:rPr>
              <a:t> for integral key types</a:t>
            </a:r>
            <a:endParaRPr baseline="30000">
              <a:solidFill>
                <a:srgbClr val="FFFFFF"/>
              </a:solidFill>
            </a:endParaRPr>
          </a:p>
        </p:txBody>
      </p:sp>
      <p:sp>
        <p:nvSpPr>
          <p:cNvPr id="185" name="Google Shape;185;p26"/>
          <p:cNvSpPr txBox="1">
            <a:spLocks noGrp="1"/>
          </p:cNvSpPr>
          <p:nvPr>
            <p:ph type="body" idx="1"/>
          </p:nvPr>
        </p:nvSpPr>
        <p:spPr>
          <a:xfrm>
            <a:off x="910950" y="3785350"/>
            <a:ext cx="7322100" cy="49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GB">
                <a:solidFill>
                  <a:srgbClr val="FFFFFF"/>
                </a:solidFill>
              </a:rPr>
              <a:t>Returns instance of </a:t>
            </a:r>
            <a:r>
              <a:rPr lang="en-GB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dummy_t&lt;5&gt;</a:t>
            </a:r>
            <a:r>
              <a:rPr lang="en-GB">
                <a:solidFill>
                  <a:srgbClr val="FFFFFF"/>
                </a:solidFill>
              </a:rPr>
              <a:t> for key “</a:t>
            </a:r>
            <a:r>
              <a:rPr lang="en-GB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5</a:t>
            </a:r>
            <a:r>
              <a:rPr lang="en-GB">
                <a:solidFill>
                  <a:srgbClr val="FFFFFF"/>
                </a:solidFill>
              </a:rPr>
              <a:t>”, and so on…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86" name="Google Shape;186;p26"/>
          <p:cNvSpPr txBox="1"/>
          <p:nvPr/>
        </p:nvSpPr>
        <p:spPr>
          <a:xfrm>
            <a:off x="1711500" y="1693726"/>
            <a:ext cx="5721000" cy="15909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&lt;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auto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...&gt;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dummy_t {};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&lt;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Key&gt;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constexpr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auto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key2type(Key key)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return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dummy_t&lt;key&gt;{};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7" name="Google Shape;187;p26"/>
          <p:cNvSpPr/>
          <p:nvPr/>
        </p:nvSpPr>
        <p:spPr>
          <a:xfrm>
            <a:off x="3199900" y="2693990"/>
            <a:ext cx="312300" cy="139200"/>
          </a:xfrm>
          <a:prstGeom prst="rect">
            <a:avLst/>
          </a:prstGeom>
          <a:solidFill>
            <a:srgbClr val="FFAB40">
              <a:alpha val="34620"/>
            </a:srgbClr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26"/>
          <p:cNvSpPr/>
          <p:nvPr/>
        </p:nvSpPr>
        <p:spPr>
          <a:xfrm>
            <a:off x="3826308" y="2334714"/>
            <a:ext cx="613800" cy="139200"/>
          </a:xfrm>
          <a:prstGeom prst="rect">
            <a:avLst/>
          </a:prstGeom>
          <a:solidFill>
            <a:srgbClr val="FFAB40">
              <a:alpha val="34620"/>
            </a:srgbClr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26"/>
          <p:cNvSpPr txBox="1"/>
          <p:nvPr/>
        </p:nvSpPr>
        <p:spPr>
          <a:xfrm>
            <a:off x="1711500" y="3316775"/>
            <a:ext cx="5721000" cy="4911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std::cout &lt;&lt; map&lt;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decltype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(key2type(</a:t>
            </a:r>
            <a:r>
              <a:rPr lang="en-GB" sz="1100">
                <a:solidFill>
                  <a:srgbClr val="008000"/>
                </a:solidFill>
                <a:latin typeface="Roboto Mono"/>
                <a:ea typeface="Roboto Mono"/>
                <a:cs typeface="Roboto Mono"/>
                <a:sym typeface="Roboto Mono"/>
              </a:rPr>
              <a:t>5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))&gt;;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0" name="Google Shape;190;p26"/>
          <p:cNvSpPr/>
          <p:nvPr/>
        </p:nvSpPr>
        <p:spPr>
          <a:xfrm>
            <a:off x="1800698" y="2331925"/>
            <a:ext cx="767400" cy="139200"/>
          </a:xfrm>
          <a:prstGeom prst="rect">
            <a:avLst/>
          </a:prstGeom>
          <a:solidFill>
            <a:srgbClr val="FFAB40">
              <a:alpha val="34620"/>
            </a:srgbClr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26"/>
          <p:cNvSpPr/>
          <p:nvPr/>
        </p:nvSpPr>
        <p:spPr>
          <a:xfrm>
            <a:off x="2635750" y="2331925"/>
            <a:ext cx="358200" cy="139200"/>
          </a:xfrm>
          <a:prstGeom prst="rect">
            <a:avLst/>
          </a:prstGeom>
          <a:solidFill>
            <a:srgbClr val="FFAB40">
              <a:alpha val="34620"/>
            </a:srgbClr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26"/>
          <p:cNvSpPr txBox="1">
            <a:spLocks noGrp="1"/>
          </p:cNvSpPr>
          <p:nvPr>
            <p:ph type="body" idx="1"/>
          </p:nvPr>
        </p:nvSpPr>
        <p:spPr>
          <a:xfrm>
            <a:off x="910950" y="4394900"/>
            <a:ext cx="7322100" cy="69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FF0000"/>
                </a:solidFill>
              </a:rPr>
              <a:t>✘</a:t>
            </a:r>
            <a:r>
              <a:rPr lang="en-GB" b="1">
                <a:solidFill>
                  <a:srgbClr val="FFFFFF"/>
                </a:solidFill>
              </a:rPr>
              <a:t>  </a:t>
            </a:r>
            <a:r>
              <a:rPr lang="en-GB">
                <a:solidFill>
                  <a:srgbClr val="FFFFFF"/>
                </a:solidFill>
              </a:rPr>
              <a:t>Compiler-error: “key” not a constant expression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93" name="Google Shape;193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21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Supporting more key types in 2018</a:t>
            </a:r>
            <a:endParaRPr/>
          </a:p>
        </p:txBody>
      </p:sp>
      <p:sp>
        <p:nvSpPr>
          <p:cNvPr id="199" name="Google Shape;199;p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4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Implementing </a:t>
            </a:r>
            <a:r>
              <a:rPr lang="en-GB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key2type</a:t>
            </a:r>
            <a:r>
              <a:rPr lang="en-GB">
                <a:solidFill>
                  <a:srgbClr val="FFFFFF"/>
                </a:solidFill>
              </a:rPr>
              <a:t> for integral key types</a:t>
            </a:r>
            <a:endParaRPr baseline="30000">
              <a:solidFill>
                <a:srgbClr val="FFFFFF"/>
              </a:solidFill>
            </a:endParaRPr>
          </a:p>
        </p:txBody>
      </p:sp>
      <p:sp>
        <p:nvSpPr>
          <p:cNvPr id="200" name="Google Shape;200;p27"/>
          <p:cNvSpPr txBox="1"/>
          <p:nvPr/>
        </p:nvSpPr>
        <p:spPr>
          <a:xfrm>
            <a:off x="1711500" y="1693726"/>
            <a:ext cx="5721000" cy="15909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&lt;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auto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...&gt;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dummy_t {};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&lt;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Lambda&gt;</a:t>
            </a:r>
            <a:r>
              <a:rPr lang="en-GB" sz="1100" baseline="30000">
                <a:latin typeface="Roboto Mono"/>
                <a:ea typeface="Roboto Mono"/>
                <a:cs typeface="Roboto Mono"/>
                <a:sym typeface="Roboto Mono"/>
              </a:rPr>
              <a:t>1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constexpr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auto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key2type(Lambda lambda)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return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dummy_t&lt;lambda()&gt;{};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01" name="Google Shape;201;p27"/>
          <p:cNvSpPr/>
          <p:nvPr/>
        </p:nvSpPr>
        <p:spPr>
          <a:xfrm>
            <a:off x="3199900" y="2694000"/>
            <a:ext cx="702000" cy="139200"/>
          </a:xfrm>
          <a:prstGeom prst="rect">
            <a:avLst/>
          </a:prstGeom>
          <a:solidFill>
            <a:srgbClr val="FFAB40">
              <a:alpha val="34620"/>
            </a:srgbClr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27"/>
          <p:cNvSpPr/>
          <p:nvPr/>
        </p:nvSpPr>
        <p:spPr>
          <a:xfrm>
            <a:off x="3826294" y="2334725"/>
            <a:ext cx="1090200" cy="139200"/>
          </a:xfrm>
          <a:prstGeom prst="rect">
            <a:avLst/>
          </a:prstGeom>
          <a:solidFill>
            <a:srgbClr val="FFAB40">
              <a:alpha val="34620"/>
            </a:srgbClr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27"/>
          <p:cNvSpPr txBox="1"/>
          <p:nvPr/>
        </p:nvSpPr>
        <p:spPr>
          <a:xfrm>
            <a:off x="1711500" y="3316775"/>
            <a:ext cx="5721000" cy="4911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std::cout &lt;&lt; map&lt;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decltype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(key2type([] () {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GB" sz="1100">
                <a:solidFill>
                  <a:srgbClr val="008000"/>
                </a:solidFill>
                <a:latin typeface="Roboto Mono"/>
                <a:ea typeface="Roboto Mono"/>
                <a:cs typeface="Roboto Mono"/>
                <a:sym typeface="Roboto Mono"/>
              </a:rPr>
              <a:t>5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;</a:t>
            </a:r>
            <a:r>
              <a:rPr lang="en-GB" sz="1100">
                <a:solidFill>
                  <a:srgbClr val="0080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}))&gt;;</a:t>
            </a:r>
            <a:r>
              <a:rPr lang="en-GB" sz="1100" baseline="30000">
                <a:latin typeface="Roboto Mono"/>
                <a:ea typeface="Roboto Mono"/>
                <a:cs typeface="Roboto Mono"/>
                <a:sym typeface="Roboto Mono"/>
              </a:rPr>
              <a:t>2</a:t>
            </a:r>
            <a:endParaRPr baseline="30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04" name="Google Shape;204;p27"/>
          <p:cNvSpPr txBox="1"/>
          <p:nvPr/>
        </p:nvSpPr>
        <p:spPr>
          <a:xfrm>
            <a:off x="49650" y="4776725"/>
            <a:ext cx="7172400" cy="47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baseline="30000">
                <a:solidFill>
                  <a:schemeClr val="dk1"/>
                </a:solidFill>
              </a:rPr>
              <a:t>1</a:t>
            </a:r>
            <a:r>
              <a:rPr lang="en-GB" sz="9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enable_if</a:t>
            </a:r>
            <a:r>
              <a:rPr lang="en-GB" sz="900">
                <a:solidFill>
                  <a:schemeClr val="dk1"/>
                </a:solidFill>
              </a:rPr>
              <a:t> template parameter removed for brevity</a:t>
            </a:r>
            <a:endParaRPr sz="9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baseline="30000">
                <a:solidFill>
                  <a:schemeClr val="dk1"/>
                </a:solidFill>
              </a:rPr>
              <a:t>2</a:t>
            </a:r>
            <a:r>
              <a:rPr lang="en-GB" sz="900">
                <a:solidFill>
                  <a:schemeClr val="dk1"/>
                </a:solidFill>
              </a:rPr>
              <a:t>only shown to demonstrate usage: error due to lambda being used in an unevaluated context - will be resolved on slide 22</a:t>
            </a:r>
            <a:endParaRPr sz="900">
              <a:solidFill>
                <a:schemeClr val="dk1"/>
              </a:solidFill>
            </a:endParaRPr>
          </a:p>
        </p:txBody>
      </p:sp>
      <p:sp>
        <p:nvSpPr>
          <p:cNvPr id="205" name="Google Shape;205;p27"/>
          <p:cNvSpPr/>
          <p:nvPr/>
        </p:nvSpPr>
        <p:spPr>
          <a:xfrm>
            <a:off x="5062050" y="3492725"/>
            <a:ext cx="1592700" cy="139200"/>
          </a:xfrm>
          <a:prstGeom prst="rect">
            <a:avLst/>
          </a:prstGeom>
          <a:solidFill>
            <a:srgbClr val="FFAB40">
              <a:alpha val="34620"/>
            </a:srgbClr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22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Supporting more key types in 2018</a:t>
            </a:r>
            <a:endParaRPr/>
          </a:p>
        </p:txBody>
      </p:sp>
      <p:sp>
        <p:nvSpPr>
          <p:cNvPr id="212" name="Google Shape;212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4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Implementing </a:t>
            </a:r>
            <a:r>
              <a:rPr lang="en-GB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key2type</a:t>
            </a:r>
            <a:r>
              <a:rPr lang="en-GB">
                <a:solidFill>
                  <a:srgbClr val="FFFFFF"/>
                </a:solidFill>
              </a:rPr>
              <a:t> for integral key types</a:t>
            </a:r>
            <a:endParaRPr baseline="30000">
              <a:solidFill>
                <a:srgbClr val="FFFFFF"/>
              </a:solidFill>
            </a:endParaRPr>
          </a:p>
        </p:txBody>
      </p:sp>
      <p:sp>
        <p:nvSpPr>
          <p:cNvPr id="213" name="Google Shape;213;p28"/>
          <p:cNvSpPr txBox="1"/>
          <p:nvPr/>
        </p:nvSpPr>
        <p:spPr>
          <a:xfrm>
            <a:off x="1711500" y="1693726"/>
            <a:ext cx="5721000" cy="15909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&lt;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auto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...&gt;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dummy_t {};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&lt;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Lambda&gt;</a:t>
            </a:r>
            <a:r>
              <a:rPr lang="en-GB" sz="1100" baseline="30000">
                <a:latin typeface="Roboto Mono"/>
                <a:ea typeface="Roboto Mono"/>
                <a:cs typeface="Roboto Mono"/>
                <a:sym typeface="Roboto Mono"/>
              </a:rPr>
              <a:t>1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constexpr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auto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key2type(Lambda lambda)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return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dummy_t&lt;lambda()&gt;{};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#define 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ID(x)  []()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constexpr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{ return x; }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14" name="Google Shape;214;p28"/>
          <p:cNvSpPr/>
          <p:nvPr/>
        </p:nvSpPr>
        <p:spPr>
          <a:xfrm>
            <a:off x="2454975" y="3027450"/>
            <a:ext cx="2951100" cy="139200"/>
          </a:xfrm>
          <a:prstGeom prst="rect">
            <a:avLst/>
          </a:prstGeom>
          <a:solidFill>
            <a:srgbClr val="FFAB40">
              <a:alpha val="34620"/>
            </a:srgbClr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28"/>
          <p:cNvSpPr txBox="1"/>
          <p:nvPr/>
        </p:nvSpPr>
        <p:spPr>
          <a:xfrm>
            <a:off x="1711500" y="3316775"/>
            <a:ext cx="5721000" cy="4911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std::cout &lt;&lt; map&lt;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decltype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(key2type(ID(</a:t>
            </a:r>
            <a:r>
              <a:rPr lang="en-GB" sz="1100">
                <a:solidFill>
                  <a:srgbClr val="008000"/>
                </a:solidFill>
                <a:latin typeface="Roboto Mono"/>
                <a:ea typeface="Roboto Mono"/>
                <a:cs typeface="Roboto Mono"/>
                <a:sym typeface="Roboto Mono"/>
              </a:rPr>
              <a:t>5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)))&gt; &lt;&lt; std::endl;</a:t>
            </a:r>
            <a:r>
              <a:rPr lang="en-GB" sz="1100" baseline="30000">
                <a:latin typeface="Roboto Mono"/>
                <a:ea typeface="Roboto Mono"/>
                <a:cs typeface="Roboto Mono"/>
                <a:sym typeface="Roboto Mono"/>
              </a:rPr>
              <a:t>2</a:t>
            </a:r>
            <a:endParaRPr baseline="30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16" name="Google Shape;216;p28"/>
          <p:cNvSpPr txBox="1"/>
          <p:nvPr/>
        </p:nvSpPr>
        <p:spPr>
          <a:xfrm>
            <a:off x="49650" y="4776725"/>
            <a:ext cx="6938400" cy="47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baseline="30000">
                <a:solidFill>
                  <a:schemeClr val="dk1"/>
                </a:solidFill>
              </a:rPr>
              <a:t>1</a:t>
            </a:r>
            <a:r>
              <a:rPr lang="en-GB" sz="9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enable_if</a:t>
            </a:r>
            <a:r>
              <a:rPr lang="en-GB" sz="900">
                <a:solidFill>
                  <a:schemeClr val="dk1"/>
                </a:solidFill>
              </a:rPr>
              <a:t> template parameter removed for brevity</a:t>
            </a:r>
            <a:endParaRPr sz="9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baseline="30000">
                <a:solidFill>
                  <a:schemeClr val="dk1"/>
                </a:solidFill>
              </a:rPr>
              <a:t>2</a:t>
            </a:r>
            <a:r>
              <a:rPr lang="en-GB" sz="900">
                <a:solidFill>
                  <a:schemeClr val="dk1"/>
                </a:solidFill>
              </a:rPr>
              <a:t>only shown to demonstrate usage: error due to lambda being used in an unevaluated context - will be resolved on slide 22</a:t>
            </a:r>
            <a:endParaRPr sz="900">
              <a:solidFill>
                <a:schemeClr val="dk1"/>
              </a:solidFill>
            </a:endParaRPr>
          </a:p>
        </p:txBody>
      </p:sp>
      <p:sp>
        <p:nvSpPr>
          <p:cNvPr id="217" name="Google Shape;217;p28"/>
          <p:cNvSpPr txBox="1">
            <a:spLocks noGrp="1"/>
          </p:cNvSpPr>
          <p:nvPr>
            <p:ph type="body" idx="1"/>
          </p:nvPr>
        </p:nvSpPr>
        <p:spPr>
          <a:xfrm>
            <a:off x="910950" y="4028825"/>
            <a:ext cx="7322100" cy="74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GB">
                <a:solidFill>
                  <a:srgbClr val="FFFFFF"/>
                </a:solidFill>
              </a:rPr>
              <a:t>Still doesn’t work with string literals etc.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18" name="Google Shape;218;p28"/>
          <p:cNvSpPr/>
          <p:nvPr/>
        </p:nvSpPr>
        <p:spPr>
          <a:xfrm>
            <a:off x="5083323" y="3492725"/>
            <a:ext cx="214200" cy="139200"/>
          </a:xfrm>
          <a:prstGeom prst="rect">
            <a:avLst/>
          </a:prstGeom>
          <a:solidFill>
            <a:srgbClr val="FFAB40">
              <a:alpha val="34620"/>
            </a:srgbClr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28"/>
          <p:cNvSpPr/>
          <p:nvPr/>
        </p:nvSpPr>
        <p:spPr>
          <a:xfrm>
            <a:off x="3237210" y="2687375"/>
            <a:ext cx="650700" cy="139200"/>
          </a:xfrm>
          <a:prstGeom prst="rect">
            <a:avLst/>
          </a:prstGeom>
          <a:solidFill>
            <a:srgbClr val="FFAB40">
              <a:alpha val="34620"/>
            </a:srgbClr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23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Supporting more key types in 2018</a:t>
            </a:r>
            <a:endParaRPr/>
          </a:p>
        </p:txBody>
      </p:sp>
      <p:sp>
        <p:nvSpPr>
          <p:cNvPr id="226" name="Google Shape;226;p2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4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Supporting string literals:</a:t>
            </a:r>
            <a:endParaRPr baseline="30000">
              <a:solidFill>
                <a:srgbClr val="FFFFFF"/>
              </a:solidFill>
            </a:endParaRPr>
          </a:p>
        </p:txBody>
      </p:sp>
      <p:sp>
        <p:nvSpPr>
          <p:cNvPr id="227" name="Google Shape;227;p29"/>
          <p:cNvSpPr txBox="1"/>
          <p:nvPr/>
        </p:nvSpPr>
        <p:spPr>
          <a:xfrm>
            <a:off x="1223400" y="1581513"/>
            <a:ext cx="6697200" cy="19209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&lt;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Lambda, std::size_t... I&gt;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constexpr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auto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str2type(Lambda lambda, std::index_sequence&lt;I...&gt;)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return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dummy_t&lt;lambda()[I]...&gt;{};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&lt;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Lambda&gt;</a:t>
            </a:r>
            <a:r>
              <a:rPr lang="en-GB" sz="1100" baseline="30000">
                <a:latin typeface="Roboto Mono"/>
                <a:ea typeface="Roboto Mono"/>
                <a:cs typeface="Roboto Mono"/>
                <a:sym typeface="Roboto Mono"/>
              </a:rPr>
              <a:t>1</a:t>
            </a:r>
            <a:endParaRPr sz="1100" baseline="300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constexpr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auto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key2type(Lambda lambda)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return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array2type (lambda, std::make_index_sequence&lt;strlen</a:t>
            </a:r>
            <a:r>
              <a:rPr lang="en-GB" sz="1100" baseline="30000">
                <a:latin typeface="Roboto Mono"/>
                <a:ea typeface="Roboto Mono"/>
                <a:cs typeface="Roboto Mono"/>
                <a:sym typeface="Roboto Mono"/>
              </a:rPr>
              <a:t>3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(lambda())&gt;{});</a:t>
            </a: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28" name="Google Shape;228;p29"/>
          <p:cNvSpPr txBox="1">
            <a:spLocks noGrp="1"/>
          </p:cNvSpPr>
          <p:nvPr>
            <p:ph type="body" idx="1"/>
          </p:nvPr>
        </p:nvSpPr>
        <p:spPr>
          <a:xfrm>
            <a:off x="910950" y="4166350"/>
            <a:ext cx="7322100" cy="52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GB">
                <a:solidFill>
                  <a:srgbClr val="FFFFFF"/>
                </a:solidFill>
              </a:rPr>
              <a:t>Maps </a:t>
            </a:r>
            <a:r>
              <a:rPr lang="en-GB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“foo”</a:t>
            </a:r>
            <a:r>
              <a:rPr lang="en-GB">
                <a:solidFill>
                  <a:srgbClr val="FFFFFF"/>
                </a:solidFill>
              </a:rPr>
              <a:t> onto </a:t>
            </a:r>
            <a:r>
              <a:rPr lang="en-GB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dummy_t&lt;’f’,’o’,’o’&gt;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29" name="Google Shape;229;p29"/>
          <p:cNvSpPr txBox="1"/>
          <p:nvPr/>
        </p:nvSpPr>
        <p:spPr>
          <a:xfrm>
            <a:off x="49650" y="4604875"/>
            <a:ext cx="7002300" cy="47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baseline="30000">
                <a:solidFill>
                  <a:schemeClr val="dk1"/>
                </a:solidFill>
              </a:rPr>
              <a:t>1</a:t>
            </a:r>
            <a:r>
              <a:rPr lang="en-GB" sz="9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enable_if</a:t>
            </a:r>
            <a:r>
              <a:rPr lang="en-GB" sz="900">
                <a:solidFill>
                  <a:schemeClr val="dk1"/>
                </a:solidFill>
              </a:rPr>
              <a:t> template parameter removed for brevity</a:t>
            </a:r>
            <a:endParaRPr sz="9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baseline="30000">
                <a:solidFill>
                  <a:schemeClr val="dk1"/>
                </a:solidFill>
              </a:rPr>
              <a:t>2</a:t>
            </a:r>
            <a:r>
              <a:rPr lang="en-GB" sz="900">
                <a:solidFill>
                  <a:schemeClr val="dk1"/>
                </a:solidFill>
              </a:rPr>
              <a:t>only shown to demonstrate usage: error due to lambda being used in an unevaluated context - will be resolved on slide 22</a:t>
            </a:r>
            <a:endParaRPr sz="9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baseline="30000">
                <a:solidFill>
                  <a:schemeClr val="dk1"/>
                </a:solidFill>
              </a:rPr>
              <a:t>3</a:t>
            </a:r>
            <a:r>
              <a:rPr lang="en-GB" sz="9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strlen</a:t>
            </a:r>
            <a:r>
              <a:rPr lang="en-GB" sz="900">
                <a:solidFill>
                  <a:schemeClr val="dk1"/>
                </a:solidFill>
              </a:rPr>
              <a:t> is marked </a:t>
            </a:r>
            <a:r>
              <a:rPr lang="en-GB" sz="9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constexpr</a:t>
            </a:r>
            <a:r>
              <a:rPr lang="en-GB" sz="900">
                <a:solidFill>
                  <a:schemeClr val="dk1"/>
                </a:solidFill>
              </a:rPr>
              <a:t> in gcc only: substitute implementation for other compilers is left as an exercise for the reader</a:t>
            </a:r>
            <a:endParaRPr sz="900"/>
          </a:p>
        </p:txBody>
      </p:sp>
      <p:grpSp>
        <p:nvGrpSpPr>
          <p:cNvPr id="230" name="Google Shape;230;p29"/>
          <p:cNvGrpSpPr/>
          <p:nvPr/>
        </p:nvGrpSpPr>
        <p:grpSpPr>
          <a:xfrm>
            <a:off x="2741844" y="1621158"/>
            <a:ext cx="2181750" cy="723644"/>
            <a:chOff x="1954375" y="1809031"/>
            <a:chExt cx="2181750" cy="723644"/>
          </a:xfrm>
        </p:grpSpPr>
        <p:sp>
          <p:nvSpPr>
            <p:cNvPr id="231" name="Google Shape;231;p29"/>
            <p:cNvSpPr/>
            <p:nvPr/>
          </p:nvSpPr>
          <p:spPr>
            <a:xfrm>
              <a:off x="2791525" y="1809031"/>
              <a:ext cx="1344600" cy="170400"/>
            </a:xfrm>
            <a:prstGeom prst="rect">
              <a:avLst/>
            </a:prstGeom>
            <a:solidFill>
              <a:srgbClr val="FFAB40">
                <a:alpha val="34620"/>
              </a:srgbClr>
            </a:solidFill>
            <a:ln w="2857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29"/>
            <p:cNvSpPr/>
            <p:nvPr/>
          </p:nvSpPr>
          <p:spPr>
            <a:xfrm>
              <a:off x="1954375" y="2270175"/>
              <a:ext cx="1167300" cy="262500"/>
            </a:xfrm>
            <a:prstGeom prst="rect">
              <a:avLst/>
            </a:prstGeom>
            <a:solidFill>
              <a:srgbClr val="FFAB40">
                <a:alpha val="34620"/>
              </a:srgbClr>
            </a:solidFill>
            <a:ln w="2857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3" name="Google Shape;233;p29"/>
          <p:cNvSpPr/>
          <p:nvPr/>
        </p:nvSpPr>
        <p:spPr>
          <a:xfrm>
            <a:off x="3738563" y="3150292"/>
            <a:ext cx="3909300" cy="191700"/>
          </a:xfrm>
          <a:prstGeom prst="rect">
            <a:avLst/>
          </a:prstGeom>
          <a:solidFill>
            <a:srgbClr val="FFAB40">
              <a:alpha val="34620"/>
            </a:srgbClr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29"/>
          <p:cNvSpPr txBox="1"/>
          <p:nvPr/>
        </p:nvSpPr>
        <p:spPr>
          <a:xfrm>
            <a:off x="1223400" y="3588850"/>
            <a:ext cx="6697200" cy="4911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std::cout &lt;&lt; map&lt;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decltype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(key2type(ID(</a:t>
            </a:r>
            <a:r>
              <a:rPr lang="en-GB" sz="1100">
                <a:solidFill>
                  <a:srgbClr val="A31515"/>
                </a:solidFill>
                <a:latin typeface="Roboto Mono"/>
                <a:ea typeface="Roboto Mono"/>
                <a:cs typeface="Roboto Mono"/>
                <a:sym typeface="Roboto Mono"/>
              </a:rPr>
              <a:t>“foo”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)))&gt; &lt;&lt; std::endl;</a:t>
            </a:r>
            <a:r>
              <a:rPr lang="en-GB" sz="1100" baseline="30000">
                <a:latin typeface="Roboto Mono"/>
                <a:ea typeface="Roboto Mono"/>
                <a:cs typeface="Roboto Mono"/>
                <a:sym typeface="Roboto Mono"/>
              </a:rPr>
              <a:t>2</a:t>
            </a:r>
            <a:endParaRPr baseline="30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35" name="Google Shape;235;p29"/>
          <p:cNvSpPr/>
          <p:nvPr/>
        </p:nvSpPr>
        <p:spPr>
          <a:xfrm>
            <a:off x="4178648" y="3738550"/>
            <a:ext cx="1596300" cy="191700"/>
          </a:xfrm>
          <a:prstGeom prst="rect">
            <a:avLst/>
          </a:prstGeom>
          <a:solidFill>
            <a:srgbClr val="FFAB40">
              <a:alpha val="34620"/>
            </a:srgbClr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24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0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4. Putting it all together</a:t>
            </a:r>
            <a:endParaRPr/>
          </a:p>
        </p:txBody>
      </p:sp>
      <p:sp>
        <p:nvSpPr>
          <p:cNvPr id="242" name="Google Shape;242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25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Putting it all together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31"/>
          <p:cNvSpPr txBox="1"/>
          <p:nvPr/>
        </p:nvSpPr>
        <p:spPr>
          <a:xfrm>
            <a:off x="425675" y="1082050"/>
            <a:ext cx="8286300" cy="38310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&lt;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&gt; std::string map_value;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map_value&lt;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decltype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(key2type(ID(</a:t>
            </a:r>
            <a:r>
              <a:rPr lang="en-GB" sz="1100">
                <a:solidFill>
                  <a:srgbClr val="A31515"/>
                </a:solidFill>
                <a:latin typeface="Roboto Mono"/>
                <a:ea typeface="Roboto Mono"/>
                <a:cs typeface="Roboto Mono"/>
                <a:sym typeface="Roboto Mono"/>
              </a:rPr>
              <a:t>"conference"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)))&gt; = </a:t>
            </a:r>
            <a:r>
              <a:rPr lang="en-GB" sz="1100">
                <a:solidFill>
                  <a:srgbClr val="A31515"/>
                </a:solidFill>
                <a:latin typeface="Roboto Mono"/>
                <a:ea typeface="Roboto Mono"/>
                <a:cs typeface="Roboto Mono"/>
                <a:sym typeface="Roboto Mono"/>
              </a:rPr>
              <a:t>"cppcon"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49" name="Google Shape;249;p31"/>
          <p:cNvSpPr/>
          <p:nvPr/>
        </p:nvSpPr>
        <p:spPr>
          <a:xfrm>
            <a:off x="475375" y="3600561"/>
            <a:ext cx="3575700" cy="184500"/>
          </a:xfrm>
          <a:prstGeom prst="rect">
            <a:avLst/>
          </a:prstGeom>
          <a:solidFill>
            <a:srgbClr val="FFAB40">
              <a:alpha val="34620"/>
            </a:srgbClr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31"/>
          <p:cNvSpPr/>
          <p:nvPr/>
        </p:nvSpPr>
        <p:spPr>
          <a:xfrm>
            <a:off x="2848350" y="4646861"/>
            <a:ext cx="1372800" cy="184500"/>
          </a:xfrm>
          <a:prstGeom prst="rect">
            <a:avLst/>
          </a:prstGeom>
          <a:solidFill>
            <a:srgbClr val="FFAB40">
              <a:alpha val="34620"/>
            </a:srgbClr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31"/>
          <p:cNvSpPr/>
          <p:nvPr/>
        </p:nvSpPr>
        <p:spPr>
          <a:xfrm>
            <a:off x="2085550" y="4646861"/>
            <a:ext cx="702600" cy="184500"/>
          </a:xfrm>
          <a:prstGeom prst="rect">
            <a:avLst/>
          </a:prstGeom>
          <a:solidFill>
            <a:srgbClr val="FFAB40">
              <a:alpha val="34620"/>
            </a:srgbClr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31"/>
          <p:cNvSpPr/>
          <p:nvPr/>
        </p:nvSpPr>
        <p:spPr>
          <a:xfrm>
            <a:off x="1358025" y="4646861"/>
            <a:ext cx="663900" cy="184500"/>
          </a:xfrm>
          <a:prstGeom prst="rect">
            <a:avLst/>
          </a:prstGeom>
          <a:solidFill>
            <a:srgbClr val="FFAB40">
              <a:alpha val="34620"/>
            </a:srgbClr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31"/>
          <p:cNvSpPr/>
          <p:nvPr/>
        </p:nvSpPr>
        <p:spPr>
          <a:xfrm>
            <a:off x="1358025" y="3600561"/>
            <a:ext cx="663900" cy="184500"/>
          </a:xfrm>
          <a:prstGeom prst="rect">
            <a:avLst/>
          </a:prstGeom>
          <a:solidFill>
            <a:srgbClr val="FFAB40">
              <a:alpha val="34620"/>
            </a:srgbClr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31"/>
          <p:cNvSpPr/>
          <p:nvPr/>
        </p:nvSpPr>
        <p:spPr>
          <a:xfrm>
            <a:off x="507175" y="4646861"/>
            <a:ext cx="4962600" cy="184500"/>
          </a:xfrm>
          <a:prstGeom prst="rect">
            <a:avLst/>
          </a:prstGeom>
          <a:solidFill>
            <a:srgbClr val="FFAB40">
              <a:alpha val="34620"/>
            </a:srgbClr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26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Putting it all together</a:t>
            </a:r>
            <a:endParaRPr/>
          </a:p>
        </p:txBody>
      </p:sp>
      <p:sp>
        <p:nvSpPr>
          <p:cNvPr id="261" name="Google Shape;261;p32"/>
          <p:cNvSpPr txBox="1"/>
          <p:nvPr/>
        </p:nvSpPr>
        <p:spPr>
          <a:xfrm>
            <a:off x="425675" y="1082050"/>
            <a:ext cx="8286300" cy="38310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template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&lt;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Value,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Value&amp; static_map_get()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{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static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Value value;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return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value;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}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static_map_get&lt;std::string,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decltype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(key2type(ID(</a:t>
            </a:r>
            <a:r>
              <a:rPr lang="en-GB" sz="1100">
                <a:solidFill>
                  <a:srgbClr val="A31515"/>
                </a:solidFill>
                <a:latin typeface="Roboto Mono"/>
                <a:ea typeface="Roboto Mono"/>
                <a:cs typeface="Roboto Mono"/>
                <a:sym typeface="Roboto Mono"/>
              </a:rPr>
              <a:t>"conference"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)))&gt;() = </a:t>
            </a:r>
            <a:r>
              <a:rPr lang="en-GB" sz="1100">
                <a:solidFill>
                  <a:srgbClr val="A31515"/>
                </a:solidFill>
                <a:latin typeface="Roboto Mono"/>
                <a:ea typeface="Roboto Mono"/>
                <a:cs typeface="Roboto Mono"/>
                <a:sym typeface="Roboto Mono"/>
              </a:rPr>
              <a:t>"cppcon"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62" name="Google Shape;262;p32"/>
          <p:cNvSpPr/>
          <p:nvPr/>
        </p:nvSpPr>
        <p:spPr>
          <a:xfrm>
            <a:off x="830050" y="3614778"/>
            <a:ext cx="1724100" cy="184500"/>
          </a:xfrm>
          <a:prstGeom prst="rect">
            <a:avLst/>
          </a:prstGeom>
          <a:solidFill>
            <a:srgbClr val="FFAB40">
              <a:alpha val="34620"/>
            </a:srgbClr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32"/>
          <p:cNvSpPr/>
          <p:nvPr/>
        </p:nvSpPr>
        <p:spPr>
          <a:xfrm>
            <a:off x="2266550" y="3086111"/>
            <a:ext cx="457800" cy="184500"/>
          </a:xfrm>
          <a:prstGeom prst="rect">
            <a:avLst/>
          </a:prstGeom>
          <a:solidFill>
            <a:srgbClr val="FFAB40">
              <a:alpha val="34620"/>
            </a:srgbClr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32"/>
          <p:cNvSpPr/>
          <p:nvPr/>
        </p:nvSpPr>
        <p:spPr>
          <a:xfrm>
            <a:off x="1411525" y="3614786"/>
            <a:ext cx="457800" cy="184500"/>
          </a:xfrm>
          <a:prstGeom prst="rect">
            <a:avLst/>
          </a:prstGeom>
          <a:solidFill>
            <a:srgbClr val="FFAB40">
              <a:alpha val="34620"/>
            </a:srgbClr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32"/>
          <p:cNvSpPr/>
          <p:nvPr/>
        </p:nvSpPr>
        <p:spPr>
          <a:xfrm>
            <a:off x="1755475" y="4639811"/>
            <a:ext cx="926400" cy="184500"/>
          </a:xfrm>
          <a:prstGeom prst="rect">
            <a:avLst/>
          </a:prstGeom>
          <a:solidFill>
            <a:srgbClr val="FFAB40">
              <a:alpha val="34620"/>
            </a:srgbClr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27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Putting it all together</a:t>
            </a:r>
            <a:endParaRPr/>
          </a:p>
        </p:txBody>
      </p:sp>
      <p:sp>
        <p:nvSpPr>
          <p:cNvPr id="272" name="Google Shape;272;p33"/>
          <p:cNvSpPr txBox="1"/>
          <p:nvPr/>
        </p:nvSpPr>
        <p:spPr>
          <a:xfrm>
            <a:off x="425675" y="1082050"/>
            <a:ext cx="8286300" cy="38310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&lt;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Key,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Value&gt;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static_map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public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template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&lt;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static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Value&amp; get()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{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static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Value value;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return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value;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}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};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using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map = static_map&lt;std::string, std::string&gt;;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map::get&lt;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decltype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(key2type(ID(</a:t>
            </a:r>
            <a:r>
              <a:rPr lang="en-GB" sz="1100">
                <a:solidFill>
                  <a:srgbClr val="A31515"/>
                </a:solidFill>
                <a:latin typeface="Roboto Mono"/>
                <a:ea typeface="Roboto Mono"/>
                <a:cs typeface="Roboto Mono"/>
                <a:sym typeface="Roboto Mono"/>
              </a:rPr>
              <a:t>"conference"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)))&gt;() = </a:t>
            </a:r>
            <a:r>
              <a:rPr lang="en-GB" sz="1100">
                <a:solidFill>
                  <a:srgbClr val="A31515"/>
                </a:solidFill>
                <a:latin typeface="Roboto Mono"/>
                <a:ea typeface="Roboto Mono"/>
                <a:cs typeface="Roboto Mono"/>
                <a:sym typeface="Roboto Mono"/>
              </a:rPr>
              <a:t>"cppcon"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73" name="Google Shape;273;p33"/>
          <p:cNvSpPr/>
          <p:nvPr/>
        </p:nvSpPr>
        <p:spPr>
          <a:xfrm>
            <a:off x="1266200" y="4639786"/>
            <a:ext cx="1507800" cy="184500"/>
          </a:xfrm>
          <a:prstGeom prst="rect">
            <a:avLst/>
          </a:prstGeom>
          <a:solidFill>
            <a:srgbClr val="FFAB40">
              <a:alpha val="34620"/>
            </a:srgbClr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74" name="Google Shape;274;p33"/>
          <p:cNvCxnSpPr/>
          <p:nvPr/>
        </p:nvCxnSpPr>
        <p:spPr>
          <a:xfrm rot="10800000" flipH="1">
            <a:off x="2020100" y="2830786"/>
            <a:ext cx="1051800" cy="1809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75" name="Google Shape;275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28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Putting it all together</a:t>
            </a:r>
            <a:endParaRPr/>
          </a:p>
        </p:txBody>
      </p:sp>
      <p:sp>
        <p:nvSpPr>
          <p:cNvPr id="281" name="Google Shape;281;p34"/>
          <p:cNvSpPr txBox="1"/>
          <p:nvPr/>
        </p:nvSpPr>
        <p:spPr>
          <a:xfrm>
            <a:off x="425675" y="1082050"/>
            <a:ext cx="8286300" cy="38310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&lt;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Key,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Value&gt;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static_map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public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template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&lt;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Lambda&gt;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static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Value&amp; get(Lambda lambda)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{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return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get_internal&lt;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decltype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(key2type(lambda))&gt;();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}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private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template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&lt;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static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Value&amp; get_internal()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{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static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Value value;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return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value;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}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};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using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map = static_map&lt;std::string, std::string&gt;;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map::get(ID(</a:t>
            </a:r>
            <a:r>
              <a:rPr lang="en-GB" sz="1100">
                <a:solidFill>
                  <a:srgbClr val="A31515"/>
                </a:solidFill>
                <a:latin typeface="Roboto Mono"/>
                <a:ea typeface="Roboto Mono"/>
                <a:cs typeface="Roboto Mono"/>
                <a:sym typeface="Roboto Mono"/>
              </a:rPr>
              <a:t>"conference"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)) = </a:t>
            </a:r>
            <a:r>
              <a:rPr lang="en-GB" sz="1100">
                <a:solidFill>
                  <a:srgbClr val="A31515"/>
                </a:solidFill>
                <a:latin typeface="Roboto Mono"/>
                <a:ea typeface="Roboto Mono"/>
                <a:cs typeface="Roboto Mono"/>
                <a:sym typeface="Roboto Mono"/>
              </a:rPr>
              <a:t>"cppcon"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;</a:t>
            </a:r>
            <a:r>
              <a:rPr lang="en-GB" sz="1100" baseline="30000">
                <a:latin typeface="Roboto Mono"/>
                <a:ea typeface="Roboto Mono"/>
                <a:cs typeface="Roboto Mono"/>
                <a:sym typeface="Roboto Mono"/>
              </a:rPr>
              <a:t>1</a:t>
            </a:r>
            <a:endParaRPr sz="1100" baseline="300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82" name="Google Shape;282;p34"/>
          <p:cNvSpPr/>
          <p:nvPr/>
        </p:nvSpPr>
        <p:spPr>
          <a:xfrm>
            <a:off x="2536125" y="2578844"/>
            <a:ext cx="1507800" cy="184500"/>
          </a:xfrm>
          <a:prstGeom prst="rect">
            <a:avLst/>
          </a:prstGeom>
          <a:solidFill>
            <a:srgbClr val="FFAB40">
              <a:alpha val="34620"/>
            </a:srgbClr>
          </a:solidFill>
          <a:ln w="28575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83" name="Google Shape;283;p34"/>
          <p:cNvCxnSpPr/>
          <p:nvPr/>
        </p:nvCxnSpPr>
        <p:spPr>
          <a:xfrm rot="10800000" flipH="1">
            <a:off x="2020100" y="2830786"/>
            <a:ext cx="1051800" cy="1809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84" name="Google Shape;284;p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29</a:t>
            </a:fld>
            <a:endParaRPr/>
          </a:p>
        </p:txBody>
      </p:sp>
      <p:sp>
        <p:nvSpPr>
          <p:cNvPr id="285" name="Google Shape;285;p34"/>
          <p:cNvSpPr/>
          <p:nvPr/>
        </p:nvSpPr>
        <p:spPr>
          <a:xfrm>
            <a:off x="922025" y="4627425"/>
            <a:ext cx="1759800" cy="184500"/>
          </a:xfrm>
          <a:prstGeom prst="rect">
            <a:avLst/>
          </a:prstGeom>
          <a:solidFill>
            <a:srgbClr val="FFAB40">
              <a:alpha val="34620"/>
            </a:srgbClr>
          </a:solidFill>
          <a:ln w="28575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34"/>
          <p:cNvSpPr txBox="1"/>
          <p:nvPr/>
        </p:nvSpPr>
        <p:spPr>
          <a:xfrm>
            <a:off x="56750" y="4883150"/>
            <a:ext cx="7172400" cy="47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baseline="30000">
                <a:solidFill>
                  <a:schemeClr val="dk1"/>
                </a:solidFill>
              </a:rPr>
              <a:t>1</a:t>
            </a:r>
            <a:r>
              <a:rPr lang="en-GB" sz="900">
                <a:solidFill>
                  <a:schemeClr val="dk1"/>
                </a:solidFill>
              </a:rPr>
              <a:t>constexpr lambda is now being evaluated as a normal parameter which resolves the issue mentioned in the footnote of slides 15,16,17 </a:t>
            </a:r>
            <a:endParaRPr sz="9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</a:t>
            </a:fld>
            <a:endParaRPr lang="en-GB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2250" y="196853"/>
            <a:ext cx="8699500" cy="459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Putting it all together</a:t>
            </a:r>
            <a:endParaRPr/>
          </a:p>
        </p:txBody>
      </p:sp>
      <p:sp>
        <p:nvSpPr>
          <p:cNvPr id="292" name="Google Shape;292;p35"/>
          <p:cNvSpPr txBox="1"/>
          <p:nvPr/>
        </p:nvSpPr>
        <p:spPr>
          <a:xfrm>
            <a:off x="425675" y="1082050"/>
            <a:ext cx="8286300" cy="38310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&lt;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Key,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Value&gt;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static_map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public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template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&lt;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Lambda&gt;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static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Value&amp; get(Lambda lambda)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{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static_assert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(std::is_convertible_v&lt;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decltype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(lambda()), Key&gt;);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return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get_internal&lt;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decltype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(key2type(lambda))&gt;();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}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private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template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&lt;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static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Value&amp; get_internal()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{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static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Value value;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return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value;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}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};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using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map = static_map&lt;std::string, std::string&gt;;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map::get(ID(</a:t>
            </a:r>
            <a:r>
              <a:rPr lang="en-GB" sz="1100">
                <a:solidFill>
                  <a:srgbClr val="A31515"/>
                </a:solidFill>
                <a:latin typeface="Roboto Mono"/>
                <a:ea typeface="Roboto Mono"/>
                <a:cs typeface="Roboto Mono"/>
                <a:sym typeface="Roboto Mono"/>
              </a:rPr>
              <a:t>"conference"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)) = </a:t>
            </a:r>
            <a:r>
              <a:rPr lang="en-GB" sz="1100">
                <a:solidFill>
                  <a:srgbClr val="A31515"/>
                </a:solidFill>
                <a:latin typeface="Roboto Mono"/>
                <a:ea typeface="Roboto Mono"/>
                <a:cs typeface="Roboto Mono"/>
                <a:sym typeface="Roboto Mono"/>
              </a:rPr>
              <a:t>"cppcon"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;</a:t>
            </a:r>
            <a:r>
              <a:rPr lang="en-GB" sz="1100" baseline="30000">
                <a:latin typeface="Roboto Mono"/>
                <a:ea typeface="Roboto Mono"/>
                <a:cs typeface="Roboto Mono"/>
                <a:sym typeface="Roboto Mono"/>
              </a:rPr>
              <a:t>1</a:t>
            </a: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93" name="Google Shape;293;p35"/>
          <p:cNvSpPr/>
          <p:nvPr/>
        </p:nvSpPr>
        <p:spPr>
          <a:xfrm>
            <a:off x="837175" y="2401614"/>
            <a:ext cx="5235600" cy="184500"/>
          </a:xfrm>
          <a:prstGeom prst="rect">
            <a:avLst/>
          </a:prstGeom>
          <a:solidFill>
            <a:srgbClr val="FFAB40">
              <a:alpha val="34620"/>
            </a:srgbClr>
          </a:solidFill>
          <a:ln w="28575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30</a:t>
            </a:fld>
            <a:endParaRPr/>
          </a:p>
        </p:txBody>
      </p:sp>
      <p:sp>
        <p:nvSpPr>
          <p:cNvPr id="295" name="Google Shape;295;p35"/>
          <p:cNvSpPr txBox="1"/>
          <p:nvPr/>
        </p:nvSpPr>
        <p:spPr>
          <a:xfrm>
            <a:off x="56750" y="4883150"/>
            <a:ext cx="7172400" cy="47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baseline="30000">
                <a:solidFill>
                  <a:schemeClr val="dk1"/>
                </a:solidFill>
              </a:rPr>
              <a:t>1</a:t>
            </a:r>
            <a:r>
              <a:rPr lang="en-GB" sz="900">
                <a:solidFill>
                  <a:schemeClr val="dk1"/>
                </a:solidFill>
              </a:rPr>
              <a:t>constexpr lambda is now being evaluated as a normal parameter which resolves the issue mentioned in the footnote of slides 15,16,17 </a:t>
            </a:r>
            <a:endParaRPr sz="9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Putting it all together</a:t>
            </a:r>
            <a:endParaRPr/>
          </a:p>
        </p:txBody>
      </p:sp>
      <p:sp>
        <p:nvSpPr>
          <p:cNvPr id="301" name="Google Shape;301;p3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4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What’s the performance?</a:t>
            </a:r>
            <a:endParaRPr baseline="30000">
              <a:solidFill>
                <a:srgbClr val="FFFFFF"/>
              </a:solidFill>
            </a:endParaRPr>
          </a:p>
        </p:txBody>
      </p:sp>
      <p:sp>
        <p:nvSpPr>
          <p:cNvPr id="302" name="Google Shape;302;p36"/>
          <p:cNvSpPr txBox="1"/>
          <p:nvPr/>
        </p:nvSpPr>
        <p:spPr>
          <a:xfrm>
            <a:off x="418575" y="4506775"/>
            <a:ext cx="8059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➔"/>
            </a:pPr>
            <a:r>
              <a:rPr lang="en-GB" sz="1800" b="1">
                <a:solidFill>
                  <a:srgbClr val="FFFFFF"/>
                </a:solidFill>
              </a:rPr>
              <a:t>Just as fast as accessing a global variable</a:t>
            </a:r>
            <a:endParaRPr sz="1800" b="1">
              <a:solidFill>
                <a:srgbClr val="FFFFFF"/>
              </a:solidFill>
            </a:endParaRPr>
          </a:p>
        </p:txBody>
      </p:sp>
      <p:sp>
        <p:nvSpPr>
          <p:cNvPr id="303" name="Google Shape;303;p36"/>
          <p:cNvSpPr txBox="1"/>
          <p:nvPr/>
        </p:nvSpPr>
        <p:spPr>
          <a:xfrm>
            <a:off x="4795875" y="1663250"/>
            <a:ext cx="3602100" cy="2253300"/>
          </a:xfrm>
          <a:prstGeom prst="rect">
            <a:avLst/>
          </a:prstGeom>
          <a:solidFill>
            <a:srgbClr val="A4C2F4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</a:rPr>
              <a:t>mov</a:t>
            </a:r>
            <a:r>
              <a:rPr lang="en-GB" sz="1100"/>
              <a:t> </a:t>
            </a:r>
            <a:r>
              <a:rPr lang="en-GB" sz="1100">
                <a:solidFill>
                  <a:srgbClr val="4864AA"/>
                </a:solidFill>
              </a:rPr>
              <a:t>eax</a:t>
            </a:r>
            <a:r>
              <a:rPr lang="en-GB" sz="1100"/>
              <a:t>, </a:t>
            </a:r>
            <a:r>
              <a:rPr lang="en-GB" sz="1100">
                <a:solidFill>
                  <a:srgbClr val="008080"/>
                </a:solidFill>
              </a:rPr>
              <a:t>OFFSET</a:t>
            </a:r>
            <a:r>
              <a:rPr lang="en-GB" sz="1100"/>
              <a:t> </a:t>
            </a:r>
            <a:r>
              <a:rPr lang="en-GB" sz="1100">
                <a:solidFill>
                  <a:srgbClr val="008080"/>
                </a:solidFill>
              </a:rPr>
              <a:t>FLAT</a:t>
            </a:r>
            <a:r>
              <a:rPr lang="en-GB" sz="1100"/>
              <a:t>:</a:t>
            </a:r>
            <a:r>
              <a:rPr lang="en-GB" sz="1100">
                <a:solidFill>
                  <a:srgbClr val="008080"/>
                </a:solidFill>
              </a:rPr>
              <a:t>dummy_tIvalue</a:t>
            </a:r>
            <a:endParaRPr sz="1100">
              <a:solidFill>
                <a:srgbClr val="00808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</a:rPr>
              <a:t>ret</a:t>
            </a: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8080"/>
              </a:solidFill>
            </a:endParaRPr>
          </a:p>
        </p:txBody>
      </p:sp>
      <p:sp>
        <p:nvSpPr>
          <p:cNvPr id="304" name="Google Shape;304;p36"/>
          <p:cNvSpPr txBox="1"/>
          <p:nvPr/>
        </p:nvSpPr>
        <p:spPr>
          <a:xfrm>
            <a:off x="4457475" y="3888000"/>
            <a:ext cx="3403200" cy="3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2"/>
                </a:solidFill>
              </a:rPr>
              <a:t>Compiler Explorer: </a:t>
            </a:r>
            <a:r>
              <a:rPr lang="en-GB" sz="1000" u="sng">
                <a:solidFill>
                  <a:schemeClr val="accent5"/>
                </a:solidFill>
                <a:hlinkClick r:id="rId3"/>
              </a:rPr>
              <a:t>https://gcc.godbolt.org/z/6CRZ9W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lt2"/>
              </a:solidFill>
            </a:endParaRPr>
          </a:p>
        </p:txBody>
      </p:sp>
      <p:sp>
        <p:nvSpPr>
          <p:cNvPr id="305" name="Google Shape;305;p36"/>
          <p:cNvSpPr txBox="1"/>
          <p:nvPr/>
        </p:nvSpPr>
        <p:spPr>
          <a:xfrm>
            <a:off x="565725" y="1663250"/>
            <a:ext cx="4152000" cy="22533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&amp; getAge()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using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map =    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  semi::static_map&lt;std::string,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&gt;;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map::get(ID(</a:t>
            </a:r>
            <a:r>
              <a:rPr lang="en-GB" sz="1100">
                <a:solidFill>
                  <a:srgbClr val="A31515"/>
                </a:solidFill>
                <a:latin typeface="Roboto Mono"/>
                <a:ea typeface="Roboto Mono"/>
                <a:cs typeface="Roboto Mono"/>
                <a:sym typeface="Roboto Mono"/>
              </a:rPr>
              <a:t>"age"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));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06" name="Google Shape;306;p3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31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7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5. Optional run-time lookup</a:t>
            </a:r>
            <a:endParaRPr/>
          </a:p>
        </p:txBody>
      </p:sp>
      <p:sp>
        <p:nvSpPr>
          <p:cNvPr id="312" name="Google Shape;312;p3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32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Optional run-time lookup</a:t>
            </a:r>
            <a:endParaRPr/>
          </a:p>
        </p:txBody>
      </p:sp>
      <p:sp>
        <p:nvSpPr>
          <p:cNvPr id="318" name="Google Shape;318;p38"/>
          <p:cNvSpPr txBox="1">
            <a:spLocks noGrp="1"/>
          </p:cNvSpPr>
          <p:nvPr>
            <p:ph type="body" idx="1"/>
          </p:nvPr>
        </p:nvSpPr>
        <p:spPr>
          <a:xfrm>
            <a:off x="311700" y="1000075"/>
            <a:ext cx="8520600" cy="4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Impossible to write run-time version of </a:t>
            </a:r>
            <a:r>
              <a:rPr lang="en-GB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key2type...</a:t>
            </a:r>
            <a:endParaRPr baseline="30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9" name="Google Shape;319;p38"/>
          <p:cNvSpPr txBox="1">
            <a:spLocks noGrp="1"/>
          </p:cNvSpPr>
          <p:nvPr>
            <p:ph type="body" idx="1"/>
          </p:nvPr>
        </p:nvSpPr>
        <p:spPr>
          <a:xfrm>
            <a:off x="311700" y="3972300"/>
            <a:ext cx="7322100" cy="49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...but then all keys need to be known in advance.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20" name="Google Shape;320;p38"/>
          <p:cNvSpPr txBox="1"/>
          <p:nvPr/>
        </p:nvSpPr>
        <p:spPr>
          <a:xfrm>
            <a:off x="1711500" y="1481850"/>
            <a:ext cx="5721000" cy="4911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UniqueReturnType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key2type(Key key);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21" name="Google Shape;321;p38"/>
          <p:cNvSpPr txBox="1"/>
          <p:nvPr/>
        </p:nvSpPr>
        <p:spPr>
          <a:xfrm>
            <a:off x="1743300" y="3404550"/>
            <a:ext cx="5721000" cy="5727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if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    (key == “food”) 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get(ID(“food”));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else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if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(key == “drink”)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get(ID(“drink”));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...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22" name="Google Shape;322;p38"/>
          <p:cNvSpPr txBox="1">
            <a:spLocks noGrp="1"/>
          </p:cNvSpPr>
          <p:nvPr>
            <p:ph type="body" idx="1"/>
          </p:nvPr>
        </p:nvSpPr>
        <p:spPr>
          <a:xfrm>
            <a:off x="343500" y="1972938"/>
            <a:ext cx="8520600" cy="4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...also impossible to somehow call </a:t>
            </a:r>
            <a:r>
              <a:rPr lang="en-GB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get</a:t>
            </a:r>
            <a:r>
              <a:rPr lang="en-GB">
                <a:solidFill>
                  <a:srgbClr val="FFFFFF"/>
                </a:solidFill>
              </a:rPr>
              <a:t> with run-time key</a:t>
            </a:r>
            <a:endParaRPr baseline="30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" name="Google Shape;323;p38"/>
          <p:cNvSpPr txBox="1"/>
          <p:nvPr/>
        </p:nvSpPr>
        <p:spPr>
          <a:xfrm>
            <a:off x="1711500" y="2472450"/>
            <a:ext cx="5721000" cy="4911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&lt;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Lambda&gt; get(Lambda lambda);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24" name="Google Shape;324;p38"/>
          <p:cNvSpPr txBox="1">
            <a:spLocks noGrp="1"/>
          </p:cNvSpPr>
          <p:nvPr>
            <p:ph type="body" idx="1"/>
          </p:nvPr>
        </p:nvSpPr>
        <p:spPr>
          <a:xfrm>
            <a:off x="343500" y="2963538"/>
            <a:ext cx="8520600" cy="4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We can write a big switch-like statement:</a:t>
            </a:r>
            <a:endParaRPr baseline="30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5" name="Google Shape;325;p3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33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3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Optional run-time lookup</a:t>
            </a:r>
            <a:endParaRPr/>
          </a:p>
        </p:txBody>
      </p:sp>
      <p:sp>
        <p:nvSpPr>
          <p:cNvPr id="331" name="Google Shape;331;p39"/>
          <p:cNvSpPr txBox="1">
            <a:spLocks noGrp="1"/>
          </p:cNvSpPr>
          <p:nvPr>
            <p:ph type="body" idx="1"/>
          </p:nvPr>
        </p:nvSpPr>
        <p:spPr>
          <a:xfrm>
            <a:off x="311700" y="1000075"/>
            <a:ext cx="8520600" cy="4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Solution: maintain run-time map of pointers to static locals</a:t>
            </a:r>
            <a:endParaRPr baseline="30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2" name="Google Shape;332;p39"/>
          <p:cNvSpPr txBox="1"/>
          <p:nvPr/>
        </p:nvSpPr>
        <p:spPr>
          <a:xfrm>
            <a:off x="2042850" y="1565125"/>
            <a:ext cx="5058300" cy="4911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std::unordered_map&lt;Key, Value*&gt; runtime_map;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33" name="Google Shape;333;p39"/>
          <p:cNvSpPr txBox="1">
            <a:spLocks noGrp="1"/>
          </p:cNvSpPr>
          <p:nvPr>
            <p:ph type="body" idx="1"/>
          </p:nvPr>
        </p:nvSpPr>
        <p:spPr>
          <a:xfrm>
            <a:off x="311700" y="2044200"/>
            <a:ext cx="8520600" cy="4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Add to map when value is accessed via compile-time literal:</a:t>
            </a:r>
            <a:endParaRPr baseline="30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4" name="Google Shape;334;p39"/>
          <p:cNvSpPr txBox="1"/>
          <p:nvPr/>
        </p:nvSpPr>
        <p:spPr>
          <a:xfrm>
            <a:off x="2078300" y="2495100"/>
            <a:ext cx="5058300" cy="16677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&lt;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static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Value&amp; get_internal (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Key&amp; key)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static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Value value;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runtime_map[key] = &amp;value;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return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value;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35" name="Google Shape;335;p39"/>
          <p:cNvSpPr/>
          <p:nvPr/>
        </p:nvSpPr>
        <p:spPr>
          <a:xfrm>
            <a:off x="2342075" y="3414300"/>
            <a:ext cx="2229900" cy="180900"/>
          </a:xfrm>
          <a:prstGeom prst="rect">
            <a:avLst/>
          </a:prstGeom>
          <a:solidFill>
            <a:srgbClr val="FFAB40">
              <a:alpha val="34620"/>
            </a:srgbClr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36" name="Google Shape;336;p39"/>
          <p:cNvCxnSpPr/>
          <p:nvPr/>
        </p:nvCxnSpPr>
        <p:spPr>
          <a:xfrm flipH="1">
            <a:off x="4642900" y="3354125"/>
            <a:ext cx="614100" cy="1494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37" name="Google Shape;337;p39"/>
          <p:cNvSpPr txBox="1"/>
          <p:nvPr/>
        </p:nvSpPr>
        <p:spPr>
          <a:xfrm>
            <a:off x="5257000" y="3052625"/>
            <a:ext cx="1404600" cy="4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rgbClr val="FF0000"/>
                </a:solidFill>
              </a:rPr>
              <a:t>Slow:</a:t>
            </a:r>
            <a:r>
              <a:rPr lang="en-GB" sz="1200">
                <a:solidFill>
                  <a:srgbClr val="FF0000"/>
                </a:solidFill>
              </a:rPr>
              <a:t> Executed every time </a:t>
            </a:r>
            <a:r>
              <a:rPr lang="en-GB" sz="120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get</a:t>
            </a:r>
            <a:r>
              <a:rPr lang="en-GB" sz="1200">
                <a:solidFill>
                  <a:srgbClr val="FF0000"/>
                </a:solidFill>
              </a:rPr>
              <a:t> is called</a:t>
            </a:r>
            <a:endParaRPr sz="1200">
              <a:solidFill>
                <a:srgbClr val="FF0000"/>
              </a:solidFill>
            </a:endParaRPr>
          </a:p>
        </p:txBody>
      </p:sp>
      <p:sp>
        <p:nvSpPr>
          <p:cNvPr id="338" name="Google Shape;338;p39"/>
          <p:cNvSpPr txBox="1"/>
          <p:nvPr/>
        </p:nvSpPr>
        <p:spPr>
          <a:xfrm>
            <a:off x="390175" y="4290250"/>
            <a:ext cx="8059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➔"/>
            </a:pPr>
            <a:r>
              <a:rPr lang="en-GB" sz="1800" b="1">
                <a:solidFill>
                  <a:srgbClr val="FFFFFF"/>
                </a:solidFill>
              </a:rPr>
              <a:t>Only add to map when get_internal is executed for the first time?</a:t>
            </a:r>
            <a:endParaRPr sz="1800" b="1">
              <a:solidFill>
                <a:srgbClr val="FFFFFF"/>
              </a:solidFill>
            </a:endParaRPr>
          </a:p>
        </p:txBody>
      </p:sp>
      <p:sp>
        <p:nvSpPr>
          <p:cNvPr id="339" name="Google Shape;339;p3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34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Optional run-time lookup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p40"/>
          <p:cNvSpPr txBox="1">
            <a:spLocks noGrp="1"/>
          </p:cNvSpPr>
          <p:nvPr>
            <p:ph type="body" idx="1"/>
          </p:nvPr>
        </p:nvSpPr>
        <p:spPr>
          <a:xfrm>
            <a:off x="311700" y="1000075"/>
            <a:ext cx="8520600" cy="4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Closer look at the static local variable:</a:t>
            </a:r>
            <a:endParaRPr baseline="30000">
              <a:solidFill>
                <a:srgbClr val="FFFFFF"/>
              </a:solidFill>
            </a:endParaRPr>
          </a:p>
        </p:txBody>
      </p:sp>
      <p:sp>
        <p:nvSpPr>
          <p:cNvPr id="346" name="Google Shape;346;p40"/>
          <p:cNvSpPr txBox="1"/>
          <p:nvPr/>
        </p:nvSpPr>
        <p:spPr>
          <a:xfrm>
            <a:off x="2042850" y="1620950"/>
            <a:ext cx="5193600" cy="24759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&lt;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static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Value&amp; get_internal()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static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Value value;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return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value;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47" name="Google Shape;347;p40"/>
          <p:cNvSpPr/>
          <p:nvPr/>
        </p:nvSpPr>
        <p:spPr>
          <a:xfrm>
            <a:off x="2281900" y="3197275"/>
            <a:ext cx="1688400" cy="184500"/>
          </a:xfrm>
          <a:prstGeom prst="rect">
            <a:avLst/>
          </a:prstGeom>
          <a:solidFill>
            <a:srgbClr val="FFAB40">
              <a:alpha val="34620"/>
            </a:srgbClr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35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41"/>
          <p:cNvSpPr txBox="1"/>
          <p:nvPr/>
        </p:nvSpPr>
        <p:spPr>
          <a:xfrm>
            <a:off x="2042850" y="1620950"/>
            <a:ext cx="5193600" cy="24759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&lt;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static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Value&amp; get_internal()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static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Value value;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return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value;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54" name="Google Shape;354;p4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Optional run-time lookup</a:t>
            </a:r>
            <a:endParaRPr/>
          </a:p>
        </p:txBody>
      </p:sp>
      <p:sp>
        <p:nvSpPr>
          <p:cNvPr id="355" name="Google Shape;355;p41"/>
          <p:cNvSpPr txBox="1">
            <a:spLocks noGrp="1"/>
          </p:cNvSpPr>
          <p:nvPr>
            <p:ph type="body" idx="1"/>
          </p:nvPr>
        </p:nvSpPr>
        <p:spPr>
          <a:xfrm>
            <a:off x="311700" y="1000075"/>
            <a:ext cx="8520600" cy="4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Closer look at the static local variable:</a:t>
            </a:r>
            <a:endParaRPr baseline="30000">
              <a:solidFill>
                <a:srgbClr val="FFFFFF"/>
              </a:solidFill>
            </a:endParaRPr>
          </a:p>
        </p:txBody>
      </p:sp>
      <p:sp>
        <p:nvSpPr>
          <p:cNvPr id="356" name="Google Shape;356;p41"/>
          <p:cNvSpPr/>
          <p:nvPr/>
        </p:nvSpPr>
        <p:spPr>
          <a:xfrm>
            <a:off x="2281900" y="3197275"/>
            <a:ext cx="1688400" cy="184500"/>
          </a:xfrm>
          <a:prstGeom prst="rect">
            <a:avLst/>
          </a:prstGeom>
          <a:solidFill>
            <a:srgbClr val="FFAB40">
              <a:alpha val="34620"/>
            </a:srgbClr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57" name="Google Shape;357;p41"/>
          <p:cNvCxnSpPr/>
          <p:nvPr/>
        </p:nvCxnSpPr>
        <p:spPr>
          <a:xfrm rot="10800000" flipH="1">
            <a:off x="4009675" y="3197275"/>
            <a:ext cx="688200" cy="7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58" name="Google Shape;358;p41"/>
          <p:cNvSpPr txBox="1"/>
          <p:nvPr/>
        </p:nvSpPr>
        <p:spPr>
          <a:xfrm>
            <a:off x="4568076" y="2885075"/>
            <a:ext cx="1688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0799" lvl="0" indent="-113899" algn="l" rtl="0">
              <a:spcBef>
                <a:spcPts val="0"/>
              </a:spcBef>
              <a:spcAft>
                <a:spcPts val="0"/>
              </a:spcAft>
              <a:buSzPts val="1000"/>
              <a:buAutoNum type="arabicPeriod"/>
            </a:pPr>
            <a:r>
              <a:rPr lang="en-GB" sz="1000"/>
              <a:t>Creates storage</a:t>
            </a:r>
            <a:endParaRPr sz="1000"/>
          </a:p>
          <a:p>
            <a:pPr marL="280799" lvl="0" indent="-113899" algn="l" rtl="0">
              <a:spcBef>
                <a:spcPts val="0"/>
              </a:spcBef>
              <a:spcAft>
                <a:spcPts val="0"/>
              </a:spcAft>
              <a:buSzPts val="1000"/>
              <a:buAutoNum type="arabicPeriod"/>
            </a:pPr>
            <a:r>
              <a:rPr lang="en-GB" sz="1000"/>
              <a:t>Calls constructor</a:t>
            </a:r>
            <a:endParaRPr sz="1000"/>
          </a:p>
        </p:txBody>
      </p:sp>
      <p:sp>
        <p:nvSpPr>
          <p:cNvPr id="359" name="Google Shape;359;p4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36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42"/>
          <p:cNvSpPr txBox="1"/>
          <p:nvPr/>
        </p:nvSpPr>
        <p:spPr>
          <a:xfrm>
            <a:off x="2042850" y="1620950"/>
            <a:ext cx="5179200" cy="24759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 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ConstructorInvoker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  ConstructorInvoker(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char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* mem) {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new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(mem) Value; }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};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&lt;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static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Value&amp; get_internal()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alignas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(Value)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static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char storage[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sizeof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(Value)];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static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ConstructorInvoker invoker(storage);</a:t>
            </a: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return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*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reinterpret_cast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&lt;Value*&gt; (storage);</a:t>
            </a: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65" name="Google Shape;365;p4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Optional run-time lookup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p42"/>
          <p:cNvSpPr txBox="1">
            <a:spLocks noGrp="1"/>
          </p:cNvSpPr>
          <p:nvPr>
            <p:ph type="body" idx="1"/>
          </p:nvPr>
        </p:nvSpPr>
        <p:spPr>
          <a:xfrm>
            <a:off x="311700" y="1000075"/>
            <a:ext cx="8520600" cy="4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Closer look at the static local variable:</a:t>
            </a:r>
            <a:endParaRPr baseline="30000">
              <a:solidFill>
                <a:srgbClr val="FFFFFF"/>
              </a:solidFill>
            </a:endParaRPr>
          </a:p>
        </p:txBody>
      </p:sp>
      <p:sp>
        <p:nvSpPr>
          <p:cNvPr id="367" name="Google Shape;367;p42"/>
          <p:cNvSpPr/>
          <p:nvPr/>
        </p:nvSpPr>
        <p:spPr>
          <a:xfrm>
            <a:off x="2281900" y="3197275"/>
            <a:ext cx="4351500" cy="397800"/>
          </a:xfrm>
          <a:prstGeom prst="rect">
            <a:avLst/>
          </a:prstGeom>
          <a:solidFill>
            <a:srgbClr val="FFAB40">
              <a:alpha val="34620"/>
            </a:srgbClr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42"/>
          <p:cNvSpPr txBox="1"/>
          <p:nvPr/>
        </p:nvSpPr>
        <p:spPr>
          <a:xfrm>
            <a:off x="383100" y="4434000"/>
            <a:ext cx="8059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➔"/>
            </a:pPr>
            <a:r>
              <a:rPr lang="en-GB" sz="1800" b="1">
                <a:solidFill>
                  <a:srgbClr val="FFFFFF"/>
                </a:solidFill>
              </a:rPr>
              <a:t>This change has no effect on the generated assembly</a:t>
            </a:r>
            <a:endParaRPr sz="1800" b="1">
              <a:solidFill>
                <a:srgbClr val="FFFFFF"/>
              </a:solidFill>
            </a:endParaRPr>
          </a:p>
        </p:txBody>
      </p:sp>
      <p:sp>
        <p:nvSpPr>
          <p:cNvPr id="369" name="Google Shape;369;p42"/>
          <p:cNvSpPr/>
          <p:nvPr/>
        </p:nvSpPr>
        <p:spPr>
          <a:xfrm>
            <a:off x="5080550" y="2181050"/>
            <a:ext cx="1439400" cy="177300"/>
          </a:xfrm>
          <a:prstGeom prst="rect">
            <a:avLst/>
          </a:prstGeom>
          <a:solidFill>
            <a:srgbClr val="FFAB40">
              <a:alpha val="34620"/>
            </a:srgbClr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" name="Google Shape;370;p4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37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43"/>
          <p:cNvSpPr txBox="1"/>
          <p:nvPr/>
        </p:nvSpPr>
        <p:spPr>
          <a:xfrm>
            <a:off x="2042850" y="1620950"/>
            <a:ext cx="5179200" cy="24759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 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ConstructorInvoker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  ConstructorInvoker(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char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* mem) {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new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(mem) Value; }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};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&lt;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static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Value&amp; get_internal()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alignas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(Value)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static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char storage[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sizeof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(Value)];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static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ConstructorInvoker invoker(storage);</a:t>
            </a: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return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*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reinterpret_cast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&lt;Value*&gt; (storage);</a:t>
            </a: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76" name="Google Shape;376;p4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Optional run-time lookup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" name="Google Shape;377;p43"/>
          <p:cNvSpPr txBox="1">
            <a:spLocks noGrp="1"/>
          </p:cNvSpPr>
          <p:nvPr>
            <p:ph type="body" idx="1"/>
          </p:nvPr>
        </p:nvSpPr>
        <p:spPr>
          <a:xfrm>
            <a:off x="311700" y="1000075"/>
            <a:ext cx="8520600" cy="4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Undefined behaviour?!?</a:t>
            </a:r>
            <a:endParaRPr baseline="30000">
              <a:solidFill>
                <a:srgbClr val="FFFFFF"/>
              </a:solidFill>
            </a:endParaRPr>
          </a:p>
        </p:txBody>
      </p:sp>
      <p:sp>
        <p:nvSpPr>
          <p:cNvPr id="378" name="Google Shape;378;p43"/>
          <p:cNvSpPr/>
          <p:nvPr/>
        </p:nvSpPr>
        <p:spPr>
          <a:xfrm>
            <a:off x="2973950" y="3699050"/>
            <a:ext cx="2084100" cy="219900"/>
          </a:xfrm>
          <a:prstGeom prst="rect">
            <a:avLst/>
          </a:prstGeom>
          <a:solidFill>
            <a:srgbClr val="FF0000">
              <a:alpha val="415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9" name="Google Shape;379;p43"/>
          <p:cNvGrpSpPr/>
          <p:nvPr/>
        </p:nvGrpSpPr>
        <p:grpSpPr>
          <a:xfrm>
            <a:off x="5349225" y="787763"/>
            <a:ext cx="3186551" cy="2124374"/>
            <a:chOff x="5349225" y="787763"/>
            <a:chExt cx="3186551" cy="2124374"/>
          </a:xfrm>
        </p:grpSpPr>
        <p:pic>
          <p:nvPicPr>
            <p:cNvPr id="380" name="Google Shape;380;p4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349225" y="787763"/>
              <a:ext cx="3186551" cy="21243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81" name="Google Shape;381;p43"/>
            <p:cNvSpPr txBox="1"/>
            <p:nvPr/>
          </p:nvSpPr>
          <p:spPr>
            <a:xfrm>
              <a:off x="5782475" y="886350"/>
              <a:ext cx="2482500" cy="4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400" b="1" dirty="0">
                  <a:solidFill>
                    <a:schemeClr val="dk1"/>
                  </a:solidFill>
                </a:rPr>
                <a:t>!! Undefined Behaviour!! </a:t>
              </a:r>
              <a:endParaRPr sz="2400" b="1" dirty="0">
                <a:solidFill>
                  <a:schemeClr val="dk1"/>
                </a:solidFill>
              </a:endParaRPr>
            </a:p>
          </p:txBody>
        </p:sp>
        <p:sp>
          <p:nvSpPr>
            <p:cNvPr id="382" name="Google Shape;382;p43"/>
            <p:cNvSpPr txBox="1"/>
            <p:nvPr/>
          </p:nvSpPr>
          <p:spPr>
            <a:xfrm>
              <a:off x="5782475" y="2430813"/>
              <a:ext cx="2482500" cy="4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b="1">
                  <a:solidFill>
                    <a:schemeClr val="dk1"/>
                  </a:solidFill>
                </a:rPr>
                <a:t>At cppcon??</a:t>
              </a:r>
              <a:endParaRPr b="1">
                <a:solidFill>
                  <a:schemeClr val="dk1"/>
                </a:solidFill>
              </a:endParaRPr>
            </a:p>
          </p:txBody>
        </p:sp>
      </p:grpSp>
      <p:sp>
        <p:nvSpPr>
          <p:cNvPr id="383" name="Google Shape;383;p43"/>
          <p:cNvSpPr txBox="1">
            <a:spLocks noGrp="1"/>
          </p:cNvSpPr>
          <p:nvPr>
            <p:ph type="body" idx="1"/>
          </p:nvPr>
        </p:nvSpPr>
        <p:spPr>
          <a:xfrm>
            <a:off x="397275" y="4063875"/>
            <a:ext cx="8102100" cy="11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GB">
                <a:solidFill>
                  <a:srgbClr val="FFFFFF"/>
                </a:solidFill>
              </a:rPr>
              <a:t>No alignment issues</a:t>
            </a:r>
            <a:endParaRPr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GB">
                <a:solidFill>
                  <a:srgbClr val="FFFFFF"/>
                </a:solidFill>
              </a:rPr>
              <a:t>No aliasing</a:t>
            </a:r>
            <a:endParaRPr>
              <a:solidFill>
                <a:srgbClr val="FFFFFF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84" name="Google Shape;384;p43"/>
          <p:cNvSpPr txBox="1"/>
          <p:nvPr/>
        </p:nvSpPr>
        <p:spPr>
          <a:xfrm>
            <a:off x="2085775" y="4810050"/>
            <a:ext cx="4086300" cy="47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43"/>
          <p:cNvSpPr txBox="1"/>
          <p:nvPr/>
        </p:nvSpPr>
        <p:spPr>
          <a:xfrm>
            <a:off x="99317" y="4254847"/>
            <a:ext cx="8215500" cy="148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➔"/>
            </a:pPr>
            <a:r>
              <a:rPr lang="en-GB" sz="1800" b="1">
                <a:solidFill>
                  <a:schemeClr val="dk1"/>
                </a:solidFill>
              </a:rPr>
              <a:t>No excuses: standard says </a:t>
            </a:r>
            <a:r>
              <a:rPr lang="en-GB" sz="1800" b="1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reinterpret_cast</a:t>
            </a:r>
            <a:r>
              <a:rPr lang="en-GB" sz="1800" b="1">
                <a:solidFill>
                  <a:schemeClr val="dk1"/>
                </a:solidFill>
              </a:rPr>
              <a:t> to </a:t>
            </a:r>
            <a:r>
              <a:rPr lang="en-GB" sz="1800" b="1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Value</a:t>
            </a:r>
            <a:r>
              <a:rPr lang="en-GB" sz="1800" b="1">
                <a:solidFill>
                  <a:schemeClr val="dk1"/>
                </a:solidFill>
              </a:rPr>
              <a:t> is UB!</a:t>
            </a:r>
            <a:endParaRPr/>
          </a:p>
        </p:txBody>
      </p:sp>
      <p:sp>
        <p:nvSpPr>
          <p:cNvPr id="386" name="Google Shape;386;p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38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44"/>
          <p:cNvSpPr txBox="1"/>
          <p:nvPr/>
        </p:nvSpPr>
        <p:spPr>
          <a:xfrm>
            <a:off x="2042850" y="1620950"/>
            <a:ext cx="5143800" cy="24759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 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ConstructorInvoker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  ConstructorInvoker(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char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* mem) {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new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(mem) Value; }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};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&lt;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static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Value&amp; get_internal()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alignas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(Value)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static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char storage[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sizeof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(Value)];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static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ConstructorInvoker invoker(storage);</a:t>
            </a: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return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*std::launder(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reinterpret_cast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&lt;Value*&gt; (storage));</a:t>
            </a: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92" name="Google Shape;392;p4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Optional run-time lookup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" name="Google Shape;393;p44"/>
          <p:cNvSpPr txBox="1">
            <a:spLocks noGrp="1"/>
          </p:cNvSpPr>
          <p:nvPr>
            <p:ph type="body" idx="1"/>
          </p:nvPr>
        </p:nvSpPr>
        <p:spPr>
          <a:xfrm>
            <a:off x="311700" y="1000075"/>
            <a:ext cx="8520600" cy="4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Undefined behaviour?!?</a:t>
            </a:r>
            <a:endParaRPr baseline="30000">
              <a:solidFill>
                <a:srgbClr val="FFFFFF"/>
              </a:solidFill>
            </a:endParaRPr>
          </a:p>
        </p:txBody>
      </p:sp>
      <p:sp>
        <p:nvSpPr>
          <p:cNvPr id="394" name="Google Shape;394;p44"/>
          <p:cNvSpPr/>
          <p:nvPr/>
        </p:nvSpPr>
        <p:spPr>
          <a:xfrm>
            <a:off x="2986775" y="3708150"/>
            <a:ext cx="1028700" cy="184500"/>
          </a:xfrm>
          <a:prstGeom prst="rect">
            <a:avLst/>
          </a:prstGeom>
          <a:solidFill>
            <a:srgbClr val="00CC19">
              <a:alpha val="56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" name="Google Shape;395;p44"/>
          <p:cNvSpPr txBox="1">
            <a:spLocks noGrp="1"/>
          </p:cNvSpPr>
          <p:nvPr>
            <p:ph type="body" idx="1"/>
          </p:nvPr>
        </p:nvSpPr>
        <p:spPr>
          <a:xfrm>
            <a:off x="520950" y="4096850"/>
            <a:ext cx="8102100" cy="11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Meet the most obscure C++ function: </a:t>
            </a:r>
            <a:r>
              <a:rPr lang="en-GB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std::launder</a:t>
            </a:r>
            <a:endParaRPr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GB">
                <a:solidFill>
                  <a:srgbClr val="FFFFFF"/>
                </a:solidFill>
              </a:rPr>
              <a:t>Can be used to avoid UB in these types of cases</a:t>
            </a:r>
            <a:endParaRPr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GB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cppreference.com</a:t>
            </a:r>
            <a:r>
              <a:rPr lang="en-GB">
                <a:solidFill>
                  <a:srgbClr val="FFFFFF"/>
                </a:solidFill>
              </a:rPr>
              <a:t> shows exactly this example</a:t>
            </a:r>
            <a:endParaRPr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96" name="Google Shape;396;p4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39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</a:t>
            </a:fld>
            <a:endParaRPr lang="en-GB"/>
          </a:p>
        </p:txBody>
      </p:sp>
      <p:grpSp>
        <p:nvGrpSpPr>
          <p:cNvPr id="5" name="Google Shape;379;p43"/>
          <p:cNvGrpSpPr/>
          <p:nvPr/>
        </p:nvGrpSpPr>
        <p:grpSpPr>
          <a:xfrm>
            <a:off x="2245806" y="1293459"/>
            <a:ext cx="4168847" cy="2710511"/>
            <a:chOff x="5349225" y="787763"/>
            <a:chExt cx="3186551" cy="2124374"/>
          </a:xfrm>
        </p:grpSpPr>
        <p:pic>
          <p:nvPicPr>
            <p:cNvPr id="6" name="Google Shape;380;p43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5349225" y="787763"/>
              <a:ext cx="3186551" cy="21243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" name="Google Shape;381;p43"/>
            <p:cNvSpPr txBox="1"/>
            <p:nvPr/>
          </p:nvSpPr>
          <p:spPr>
            <a:xfrm>
              <a:off x="5782475" y="886350"/>
              <a:ext cx="2482500" cy="4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400" b="1" dirty="0">
                  <a:solidFill>
                    <a:schemeClr val="dk1"/>
                  </a:solidFill>
                </a:rPr>
                <a:t>!! </a:t>
              </a:r>
              <a:r>
                <a:rPr lang="zh-CN" altLang="en-US" sz="2400" b="1" dirty="0" smtClean="0">
                  <a:solidFill>
                    <a:schemeClr val="dk1"/>
                  </a:solidFill>
                </a:rPr>
                <a:t>模版元</a:t>
              </a:r>
              <a:r>
                <a:rPr lang="en-US" altLang="zh-CN" sz="2400" b="1" dirty="0" smtClean="0">
                  <a:solidFill>
                    <a:schemeClr val="dk1"/>
                  </a:solidFill>
                </a:rPr>
                <a:t/>
              </a:r>
              <a:br>
                <a:rPr lang="en-US" altLang="zh-CN" sz="2400" b="1" dirty="0" smtClean="0">
                  <a:solidFill>
                    <a:schemeClr val="dk1"/>
                  </a:solidFill>
                </a:rPr>
              </a:br>
              <a:r>
                <a:rPr lang="en-GB" sz="2400" b="1" dirty="0" smtClean="0">
                  <a:solidFill>
                    <a:schemeClr val="dk1"/>
                  </a:solidFill>
                </a:rPr>
                <a:t> </a:t>
              </a:r>
              <a:r>
                <a:rPr lang="zh-CN" altLang="en-US" sz="2400" b="1" dirty="0" smtClean="0">
                  <a:solidFill>
                    <a:schemeClr val="dk1"/>
                  </a:solidFill>
                </a:rPr>
                <a:t>代码墙</a:t>
              </a:r>
              <a:r>
                <a:rPr lang="en-GB" sz="2400" b="1" dirty="0" smtClean="0">
                  <a:solidFill>
                    <a:schemeClr val="dk1"/>
                  </a:solidFill>
                </a:rPr>
                <a:t>!! </a:t>
              </a:r>
              <a:endParaRPr sz="2400" b="1" dirty="0">
                <a:solidFill>
                  <a:schemeClr val="dk1"/>
                </a:solidFill>
              </a:endParaRPr>
            </a:p>
          </p:txBody>
        </p:sp>
        <p:sp>
          <p:nvSpPr>
            <p:cNvPr id="8" name="Google Shape;382;p43"/>
            <p:cNvSpPr txBox="1"/>
            <p:nvPr/>
          </p:nvSpPr>
          <p:spPr>
            <a:xfrm>
              <a:off x="5782475" y="2430813"/>
              <a:ext cx="2482500" cy="4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altLang="en-US" sz="1600" b="1" dirty="0" smtClean="0">
                  <a:solidFill>
                    <a:schemeClr val="dk1"/>
                  </a:solidFill>
                </a:rPr>
                <a:t>在中国</a:t>
              </a:r>
              <a:r>
                <a:rPr lang="en-US" altLang="zh-CN" sz="1600" b="1" dirty="0" smtClean="0">
                  <a:solidFill>
                    <a:schemeClr val="dk1"/>
                  </a:solidFill>
                </a:rPr>
                <a:t>C++</a:t>
              </a:r>
              <a:r>
                <a:rPr lang="zh-CN" altLang="en-US" sz="1600" b="1" dirty="0" smtClean="0">
                  <a:solidFill>
                    <a:schemeClr val="dk1"/>
                  </a:solidFill>
                </a:rPr>
                <a:t>大会上</a:t>
              </a:r>
              <a:r>
                <a:rPr lang="en-GB" sz="1600" b="1" dirty="0" smtClean="0">
                  <a:solidFill>
                    <a:schemeClr val="dk1"/>
                  </a:solidFill>
                </a:rPr>
                <a:t>??</a:t>
              </a:r>
              <a:endParaRPr sz="1600" b="1" dirty="0">
                <a:solidFill>
                  <a:schemeClr val="dk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45"/>
          <p:cNvSpPr txBox="1"/>
          <p:nvPr/>
        </p:nvSpPr>
        <p:spPr>
          <a:xfrm>
            <a:off x="2042850" y="1620950"/>
            <a:ext cx="5179200" cy="24759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 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ConstructorInvoker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  ConstructorInvoker(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char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* mem) {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new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(mem) Value; }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};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&lt;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static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Value&amp; get_internal(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Key&amp; key)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alignas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(Value)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static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char storage[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sizeof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(Value)];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static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ConstructorInvoker invoker(storage);</a:t>
            </a: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return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*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reinterpret_cast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&lt;Value*&gt; (storage);</a:t>
            </a: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02" name="Google Shape;402;p4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Optional run-time lookup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" name="Google Shape;403;p45"/>
          <p:cNvSpPr txBox="1">
            <a:spLocks noGrp="1"/>
          </p:cNvSpPr>
          <p:nvPr>
            <p:ph type="body" idx="1"/>
          </p:nvPr>
        </p:nvSpPr>
        <p:spPr>
          <a:xfrm>
            <a:off x="311700" y="1000075"/>
            <a:ext cx="8520600" cy="4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Controlling the construction with an </a:t>
            </a:r>
            <a:r>
              <a:rPr lang="en-GB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init</a:t>
            </a:r>
            <a:r>
              <a:rPr lang="en-GB">
                <a:solidFill>
                  <a:srgbClr val="FFFFFF"/>
                </a:solidFill>
              </a:rPr>
              <a:t> flag </a:t>
            </a:r>
            <a:endParaRPr baseline="30000">
              <a:solidFill>
                <a:srgbClr val="FFFFFF"/>
              </a:solidFill>
            </a:endParaRPr>
          </a:p>
        </p:txBody>
      </p:sp>
      <p:sp>
        <p:nvSpPr>
          <p:cNvPr id="404" name="Google Shape;404;p45"/>
          <p:cNvSpPr/>
          <p:nvPr/>
        </p:nvSpPr>
        <p:spPr>
          <a:xfrm>
            <a:off x="2281900" y="3384075"/>
            <a:ext cx="3705900" cy="210900"/>
          </a:xfrm>
          <a:prstGeom prst="rect">
            <a:avLst/>
          </a:prstGeom>
          <a:solidFill>
            <a:srgbClr val="FFAB40">
              <a:alpha val="34620"/>
            </a:srgbClr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" name="Google Shape;405;p4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40</a:t>
            </a:fld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46"/>
          <p:cNvSpPr txBox="1"/>
          <p:nvPr/>
        </p:nvSpPr>
        <p:spPr>
          <a:xfrm>
            <a:off x="2042850" y="1620950"/>
            <a:ext cx="5321100" cy="24759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void 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initialise(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Key&amp; key,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char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* mem,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bool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&amp; needs_init);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&lt;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static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Value&amp; get_internal(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Key&amp; key)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alignas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(Value)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static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char storage[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sizeof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(Value)];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static bool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needs_init =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true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if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(needs_init) {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  initialise(key, storage, needs_init); needs_init =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false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}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return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*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reinterpret_cast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&lt;Value*&gt; (storage);</a:t>
            </a: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11" name="Google Shape;411;p4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Optional run-time lookup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46"/>
          <p:cNvSpPr txBox="1">
            <a:spLocks noGrp="1"/>
          </p:cNvSpPr>
          <p:nvPr>
            <p:ph type="body" idx="1"/>
          </p:nvPr>
        </p:nvSpPr>
        <p:spPr>
          <a:xfrm>
            <a:off x="311700" y="1000075"/>
            <a:ext cx="8520600" cy="4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Controlling the construction with a </a:t>
            </a:r>
            <a:r>
              <a:rPr lang="en-GB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needs_init</a:t>
            </a:r>
            <a:r>
              <a:rPr lang="en-GB">
                <a:solidFill>
                  <a:srgbClr val="FFFFFF"/>
                </a:solidFill>
              </a:rPr>
              <a:t> flag </a:t>
            </a:r>
            <a:endParaRPr baseline="30000">
              <a:solidFill>
                <a:srgbClr val="FFFFFF"/>
              </a:solidFill>
            </a:endParaRPr>
          </a:p>
        </p:txBody>
      </p:sp>
      <p:sp>
        <p:nvSpPr>
          <p:cNvPr id="413" name="Google Shape;413;p46"/>
          <p:cNvSpPr/>
          <p:nvPr/>
        </p:nvSpPr>
        <p:spPr>
          <a:xfrm>
            <a:off x="2286450" y="2671475"/>
            <a:ext cx="5006700" cy="925500"/>
          </a:xfrm>
          <a:prstGeom prst="rect">
            <a:avLst/>
          </a:prstGeom>
          <a:solidFill>
            <a:srgbClr val="FFAB40">
              <a:alpha val="34620"/>
            </a:srgbClr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p46"/>
          <p:cNvSpPr txBox="1">
            <a:spLocks noGrp="1"/>
          </p:cNvSpPr>
          <p:nvPr>
            <p:ph type="body" idx="1"/>
          </p:nvPr>
        </p:nvSpPr>
        <p:spPr>
          <a:xfrm>
            <a:off x="411475" y="4096850"/>
            <a:ext cx="8102100" cy="122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No more thread-safety</a:t>
            </a:r>
            <a:endParaRPr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GB">
                <a:solidFill>
                  <a:srgbClr val="FFFFFF"/>
                </a:solidFill>
              </a:rPr>
              <a:t>Generated code is faster: no more locks</a:t>
            </a:r>
            <a:endParaRPr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GB">
                <a:solidFill>
                  <a:srgbClr val="FFFFFF"/>
                </a:solidFill>
              </a:rPr>
              <a:t>Just like </a:t>
            </a:r>
            <a:r>
              <a:rPr lang="en-GB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STL</a:t>
            </a:r>
            <a:r>
              <a:rPr lang="en-GB">
                <a:solidFill>
                  <a:srgbClr val="FFFFFF"/>
                </a:solidFill>
              </a:rPr>
              <a:t> containers, we do not claim that </a:t>
            </a:r>
            <a:r>
              <a:rPr lang="en-GB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semi::map</a:t>
            </a:r>
            <a:r>
              <a:rPr lang="en-GB">
                <a:solidFill>
                  <a:srgbClr val="FFFFFF"/>
                </a:solidFill>
              </a:rPr>
              <a:t> is thread-safe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15" name="Google Shape;415;p46"/>
          <p:cNvSpPr/>
          <p:nvPr/>
        </p:nvSpPr>
        <p:spPr>
          <a:xfrm>
            <a:off x="2605400" y="3041975"/>
            <a:ext cx="894600" cy="184500"/>
          </a:xfrm>
          <a:prstGeom prst="rect">
            <a:avLst/>
          </a:prstGeom>
          <a:solidFill>
            <a:srgbClr val="FFAB40">
              <a:alpha val="34620"/>
            </a:srgbClr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4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41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47"/>
          <p:cNvSpPr txBox="1"/>
          <p:nvPr/>
        </p:nvSpPr>
        <p:spPr>
          <a:xfrm>
            <a:off x="2042850" y="1620950"/>
            <a:ext cx="5321100" cy="24759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void 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initialise(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Key&amp; key,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char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* mem,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bool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&amp; needs_init);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&lt;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static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Value&amp; get_internal(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Key&amp; key)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alignas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(Value)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static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char storage[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sizeof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(Value)];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static bool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needs_init =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true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if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(__builtin_expect(needs_init,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false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)) {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  initialise(key, storage, needs_init); needs_init =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false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}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return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*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reinterpret_cast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&lt;Value*&gt; (storage);</a:t>
            </a: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22" name="Google Shape;422;p4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Optional run-time lookup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p47"/>
          <p:cNvSpPr txBox="1">
            <a:spLocks noGrp="1"/>
          </p:cNvSpPr>
          <p:nvPr>
            <p:ph type="body" idx="1"/>
          </p:nvPr>
        </p:nvSpPr>
        <p:spPr>
          <a:xfrm>
            <a:off x="311700" y="1000075"/>
            <a:ext cx="8520600" cy="4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Controlling the construction with a </a:t>
            </a:r>
            <a:r>
              <a:rPr lang="en-GB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needs_init</a:t>
            </a:r>
            <a:r>
              <a:rPr lang="en-GB">
                <a:solidFill>
                  <a:srgbClr val="FFFFFF"/>
                </a:solidFill>
              </a:rPr>
              <a:t> flag </a:t>
            </a:r>
            <a:endParaRPr baseline="30000">
              <a:solidFill>
                <a:srgbClr val="FFFFFF"/>
              </a:solidFill>
            </a:endParaRPr>
          </a:p>
        </p:txBody>
      </p:sp>
      <p:sp>
        <p:nvSpPr>
          <p:cNvPr id="424" name="Google Shape;424;p47"/>
          <p:cNvSpPr txBox="1">
            <a:spLocks noGrp="1"/>
          </p:cNvSpPr>
          <p:nvPr>
            <p:ph type="body" idx="1"/>
          </p:nvPr>
        </p:nvSpPr>
        <p:spPr>
          <a:xfrm>
            <a:off x="411475" y="4096850"/>
            <a:ext cx="8102100" cy="122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No more thread-safety</a:t>
            </a:r>
            <a:endParaRPr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GB">
                <a:solidFill>
                  <a:srgbClr val="FFFFFF"/>
                </a:solidFill>
              </a:rPr>
              <a:t>Generated code is faster: no more locks</a:t>
            </a:r>
            <a:endParaRPr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GB">
                <a:solidFill>
                  <a:srgbClr val="FFFFFF"/>
                </a:solidFill>
              </a:rPr>
              <a:t>Just like </a:t>
            </a:r>
            <a:r>
              <a:rPr lang="en-GB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STL</a:t>
            </a:r>
            <a:r>
              <a:rPr lang="en-GB">
                <a:solidFill>
                  <a:srgbClr val="FFFFFF"/>
                </a:solidFill>
              </a:rPr>
              <a:t> containers, we do not claim that </a:t>
            </a:r>
            <a:r>
              <a:rPr lang="en-GB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semi::map</a:t>
            </a:r>
            <a:r>
              <a:rPr lang="en-GB">
                <a:solidFill>
                  <a:srgbClr val="FFFFFF"/>
                </a:solidFill>
              </a:rPr>
              <a:t> is thread-safe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25" name="Google Shape;425;p47"/>
          <p:cNvSpPr/>
          <p:nvPr/>
        </p:nvSpPr>
        <p:spPr>
          <a:xfrm>
            <a:off x="2438000" y="3190175"/>
            <a:ext cx="3124200" cy="184500"/>
          </a:xfrm>
          <a:prstGeom prst="rect">
            <a:avLst/>
          </a:prstGeom>
          <a:solidFill>
            <a:srgbClr val="FFAB40">
              <a:alpha val="34620"/>
            </a:srgbClr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6" name="Google Shape;426;p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42</a:t>
            </a:fld>
            <a:endParaRPr/>
          </a:p>
        </p:txBody>
      </p:sp>
      <p:sp>
        <p:nvSpPr>
          <p:cNvPr id="427" name="Google Shape;427;p47"/>
          <p:cNvSpPr/>
          <p:nvPr/>
        </p:nvSpPr>
        <p:spPr>
          <a:xfrm>
            <a:off x="2605400" y="3041975"/>
            <a:ext cx="2956800" cy="184500"/>
          </a:xfrm>
          <a:prstGeom prst="rect">
            <a:avLst/>
          </a:prstGeom>
          <a:solidFill>
            <a:srgbClr val="FFAB40">
              <a:alpha val="34620"/>
            </a:srgbClr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4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Optional run-time lookup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p48"/>
          <p:cNvSpPr txBox="1">
            <a:spLocks noGrp="1"/>
          </p:cNvSpPr>
          <p:nvPr>
            <p:ph type="body" idx="1"/>
          </p:nvPr>
        </p:nvSpPr>
        <p:spPr>
          <a:xfrm>
            <a:off x="311700" y="1000075"/>
            <a:ext cx="8520600" cy="4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Closer look at the </a:t>
            </a:r>
            <a:r>
              <a:rPr lang="en-GB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initialise</a:t>
            </a:r>
            <a:r>
              <a:rPr lang="en-GB">
                <a:solidFill>
                  <a:srgbClr val="FFFFFF"/>
                </a:solidFill>
              </a:rPr>
              <a:t> function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34" name="Google Shape;434;p48"/>
          <p:cNvSpPr txBox="1"/>
          <p:nvPr/>
        </p:nvSpPr>
        <p:spPr>
          <a:xfrm>
            <a:off x="777025" y="1450975"/>
            <a:ext cx="7371000" cy="24759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initialise(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Key&amp; key,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char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* mem,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bool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&amp; needs_init) 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                      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new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(mem) Value                            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35" name="Google Shape;435;p48"/>
          <p:cNvSpPr/>
          <p:nvPr/>
        </p:nvSpPr>
        <p:spPr>
          <a:xfrm>
            <a:off x="2948800" y="2012500"/>
            <a:ext cx="1308000" cy="184500"/>
          </a:xfrm>
          <a:prstGeom prst="rect">
            <a:avLst/>
          </a:prstGeom>
          <a:solidFill>
            <a:srgbClr val="FFAB40">
              <a:alpha val="34620"/>
            </a:srgbClr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" name="Google Shape;436;p4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43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4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Optional run-time lookup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" name="Google Shape;442;p49"/>
          <p:cNvSpPr txBox="1">
            <a:spLocks noGrp="1"/>
          </p:cNvSpPr>
          <p:nvPr>
            <p:ph type="body" idx="1"/>
          </p:nvPr>
        </p:nvSpPr>
        <p:spPr>
          <a:xfrm>
            <a:off x="311700" y="1000075"/>
            <a:ext cx="8520600" cy="4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Closer look at the </a:t>
            </a:r>
            <a:r>
              <a:rPr lang="en-GB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initialise</a:t>
            </a:r>
            <a:r>
              <a:rPr lang="en-GB">
                <a:solidFill>
                  <a:srgbClr val="FFFFFF"/>
                </a:solidFill>
              </a:rPr>
              <a:t> function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43" name="Google Shape;443;p49"/>
          <p:cNvSpPr txBox="1"/>
          <p:nvPr/>
        </p:nvSpPr>
        <p:spPr>
          <a:xfrm>
            <a:off x="777025" y="1450975"/>
            <a:ext cx="7371000" cy="24759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initialise(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Key&amp; key,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char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* mem,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bool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&amp; needs_init) 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runtime_map.try_emplace(key,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new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(mem) Value                           );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static 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std::unorederd_map&lt;Key, std::unique_ptr&lt;Value              &gt;&gt; runtime_map;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44" name="Google Shape;444;p49"/>
          <p:cNvSpPr txBox="1">
            <a:spLocks noGrp="1"/>
          </p:cNvSpPr>
          <p:nvPr>
            <p:ph type="body" idx="1"/>
          </p:nvPr>
        </p:nvSpPr>
        <p:spPr>
          <a:xfrm>
            <a:off x="411475" y="4096850"/>
            <a:ext cx="8102100" cy="122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GB">
                <a:solidFill>
                  <a:srgbClr val="FFFFFF"/>
                </a:solidFill>
              </a:rPr>
              <a:t>Add </a:t>
            </a:r>
            <a:r>
              <a:rPr lang="en-GB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Value</a:t>
            </a:r>
            <a:r>
              <a:rPr lang="en-GB">
                <a:solidFill>
                  <a:srgbClr val="FFFFFF"/>
                </a:solidFill>
              </a:rPr>
              <a:t> to </a:t>
            </a:r>
            <a:r>
              <a:rPr lang="en-GB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runtime_map</a:t>
            </a:r>
            <a:endParaRPr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5" name="Google Shape;445;p49"/>
          <p:cNvSpPr/>
          <p:nvPr/>
        </p:nvSpPr>
        <p:spPr>
          <a:xfrm>
            <a:off x="3445425" y="3559100"/>
            <a:ext cx="3039000" cy="184500"/>
          </a:xfrm>
          <a:prstGeom prst="rect">
            <a:avLst/>
          </a:prstGeom>
          <a:solidFill>
            <a:srgbClr val="FFAB40">
              <a:alpha val="34620"/>
            </a:srgbClr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" name="Google Shape;446;p4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44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5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Optional run-time lookup</a:t>
            </a:r>
            <a:endParaRPr/>
          </a:p>
        </p:txBody>
      </p:sp>
      <p:sp>
        <p:nvSpPr>
          <p:cNvPr id="452" name="Google Shape;452;p50"/>
          <p:cNvSpPr txBox="1">
            <a:spLocks noGrp="1"/>
          </p:cNvSpPr>
          <p:nvPr>
            <p:ph type="body" idx="1"/>
          </p:nvPr>
        </p:nvSpPr>
        <p:spPr>
          <a:xfrm>
            <a:off x="311700" y="1000075"/>
            <a:ext cx="8520600" cy="4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Closer look at the </a:t>
            </a:r>
            <a:r>
              <a:rPr lang="en-GB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initialise</a:t>
            </a:r>
            <a:r>
              <a:rPr lang="en-GB">
                <a:solidFill>
                  <a:srgbClr val="FFFFFF"/>
                </a:solidFill>
              </a:rPr>
              <a:t> function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53" name="Google Shape;453;p50"/>
          <p:cNvSpPr txBox="1"/>
          <p:nvPr/>
        </p:nvSpPr>
        <p:spPr>
          <a:xfrm>
            <a:off x="777025" y="1450975"/>
            <a:ext cx="7371000" cy="24759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initialise(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Key&amp; key,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char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* mem,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bool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&amp; needs_init) 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runtime_map.try_emplace(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new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(mem) Value, ValueDeleter{needs_init});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ValueDeleter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operator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()(Value* v) { v-&gt;~Value();                    }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bool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&amp; needs_init;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};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static 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std::unorederd_map&lt;Key, std::unique_ptr&lt;Value, ValueDeleter&gt;&gt; runtime_map;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54" name="Google Shape;454;p50"/>
          <p:cNvSpPr txBox="1">
            <a:spLocks noGrp="1"/>
          </p:cNvSpPr>
          <p:nvPr>
            <p:ph type="body" idx="1"/>
          </p:nvPr>
        </p:nvSpPr>
        <p:spPr>
          <a:xfrm>
            <a:off x="411475" y="4096850"/>
            <a:ext cx="8102100" cy="122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GB">
                <a:solidFill>
                  <a:srgbClr val="FFFFFF"/>
                </a:solidFill>
              </a:rPr>
              <a:t>Add </a:t>
            </a:r>
            <a:r>
              <a:rPr lang="en-GB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Value</a:t>
            </a:r>
            <a:r>
              <a:rPr lang="en-GB">
                <a:solidFill>
                  <a:srgbClr val="FFFFFF"/>
                </a:solidFill>
              </a:rPr>
              <a:t> to </a:t>
            </a:r>
            <a:r>
              <a:rPr lang="en-GB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runtime_map</a:t>
            </a:r>
            <a:endParaRPr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GB">
                <a:solidFill>
                  <a:srgbClr val="FFFFFF"/>
                </a:solidFill>
              </a:rPr>
              <a:t>Ensure that destructor is called but that storage is </a:t>
            </a:r>
            <a:r>
              <a:rPr lang="en-GB" b="1" u="sng">
                <a:solidFill>
                  <a:srgbClr val="FFFFFF"/>
                </a:solidFill>
              </a:rPr>
              <a:t>not</a:t>
            </a:r>
            <a:r>
              <a:rPr lang="en-GB">
                <a:solidFill>
                  <a:srgbClr val="FFFFFF"/>
                </a:solidFill>
              </a:rPr>
              <a:t> deallocated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55" name="Google Shape;455;p50"/>
          <p:cNvSpPr/>
          <p:nvPr/>
        </p:nvSpPr>
        <p:spPr>
          <a:xfrm>
            <a:off x="4451514" y="1972275"/>
            <a:ext cx="2038200" cy="210900"/>
          </a:xfrm>
          <a:prstGeom prst="rect">
            <a:avLst/>
          </a:prstGeom>
          <a:solidFill>
            <a:srgbClr val="FFAB40">
              <a:alpha val="34620"/>
            </a:srgbClr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" name="Google Shape;456;p50"/>
          <p:cNvSpPr/>
          <p:nvPr/>
        </p:nvSpPr>
        <p:spPr>
          <a:xfrm>
            <a:off x="3342925" y="2848325"/>
            <a:ext cx="1098900" cy="210900"/>
          </a:xfrm>
          <a:prstGeom prst="rect">
            <a:avLst/>
          </a:prstGeom>
          <a:solidFill>
            <a:srgbClr val="FFAB40">
              <a:alpha val="34620"/>
            </a:srgbClr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5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45</a:t>
            </a:fld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5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Optional run-time lookup</a:t>
            </a:r>
            <a:endParaRPr/>
          </a:p>
        </p:txBody>
      </p:sp>
      <p:sp>
        <p:nvSpPr>
          <p:cNvPr id="463" name="Google Shape;463;p51"/>
          <p:cNvSpPr txBox="1">
            <a:spLocks noGrp="1"/>
          </p:cNvSpPr>
          <p:nvPr>
            <p:ph type="body" idx="1"/>
          </p:nvPr>
        </p:nvSpPr>
        <p:spPr>
          <a:xfrm>
            <a:off x="311700" y="1000075"/>
            <a:ext cx="8520600" cy="4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Closer look at the </a:t>
            </a:r>
            <a:r>
              <a:rPr lang="en-GB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initialise</a:t>
            </a:r>
            <a:r>
              <a:rPr lang="en-GB">
                <a:solidFill>
                  <a:srgbClr val="FFFFFF"/>
                </a:solidFill>
              </a:rPr>
              <a:t> function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64" name="Google Shape;464;p51"/>
          <p:cNvSpPr txBox="1"/>
          <p:nvPr/>
        </p:nvSpPr>
        <p:spPr>
          <a:xfrm>
            <a:off x="777025" y="1450975"/>
            <a:ext cx="7371000" cy="24759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initialise(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Key&amp; key,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char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* mem,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bool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&amp; needs_init) 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runtime_map.try_emplace(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new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(mem) Value, ValueDeleter{needs_init});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ValueDeleter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operator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()(Value* v) { v-&gt;~Value(); needs_init =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true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; }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bool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&amp; needs_init;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};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static 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std::unorederd_map&lt;Key, std::unique_ptr&lt;Value, ValueDeleter&gt;&gt; runtime_map;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65" name="Google Shape;465;p51"/>
          <p:cNvSpPr txBox="1">
            <a:spLocks noGrp="1"/>
          </p:cNvSpPr>
          <p:nvPr>
            <p:ph type="body" idx="1"/>
          </p:nvPr>
        </p:nvSpPr>
        <p:spPr>
          <a:xfrm>
            <a:off x="411475" y="4096850"/>
            <a:ext cx="8102100" cy="122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GB">
                <a:solidFill>
                  <a:srgbClr val="FFFFFF"/>
                </a:solidFill>
              </a:rPr>
              <a:t>Add </a:t>
            </a:r>
            <a:r>
              <a:rPr lang="en-GB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Value</a:t>
            </a:r>
            <a:r>
              <a:rPr lang="en-GB">
                <a:solidFill>
                  <a:srgbClr val="FFFFFF"/>
                </a:solidFill>
              </a:rPr>
              <a:t> to </a:t>
            </a:r>
            <a:r>
              <a:rPr lang="en-GB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runtime_map</a:t>
            </a:r>
            <a:endParaRPr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GB">
                <a:solidFill>
                  <a:srgbClr val="FFFFFF"/>
                </a:solidFill>
              </a:rPr>
              <a:t>Ensure that destructor is called but that storage is </a:t>
            </a:r>
            <a:r>
              <a:rPr lang="en-GB" b="1" u="sng">
                <a:solidFill>
                  <a:srgbClr val="FFFFFF"/>
                </a:solidFill>
              </a:rPr>
              <a:t>not</a:t>
            </a:r>
            <a:r>
              <a:rPr lang="en-GB">
                <a:solidFill>
                  <a:srgbClr val="FFFFFF"/>
                </a:solidFill>
              </a:rPr>
              <a:t> deallocated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66" name="Google Shape;466;p51"/>
          <p:cNvSpPr/>
          <p:nvPr/>
        </p:nvSpPr>
        <p:spPr>
          <a:xfrm>
            <a:off x="4451514" y="1972275"/>
            <a:ext cx="2038200" cy="210900"/>
          </a:xfrm>
          <a:prstGeom prst="rect">
            <a:avLst/>
          </a:prstGeom>
          <a:solidFill>
            <a:srgbClr val="FFAB40">
              <a:alpha val="34620"/>
            </a:srgbClr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" name="Google Shape;467;p51"/>
          <p:cNvSpPr/>
          <p:nvPr/>
        </p:nvSpPr>
        <p:spPr>
          <a:xfrm>
            <a:off x="4451525" y="2834125"/>
            <a:ext cx="1571700" cy="210900"/>
          </a:xfrm>
          <a:prstGeom prst="rect">
            <a:avLst/>
          </a:prstGeom>
          <a:solidFill>
            <a:srgbClr val="FFAB40">
              <a:alpha val="34620"/>
            </a:srgbClr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Google Shape;468;p5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46</a:t>
            </a:fld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52"/>
          <p:cNvSpPr txBox="1"/>
          <p:nvPr/>
        </p:nvSpPr>
        <p:spPr>
          <a:xfrm>
            <a:off x="2042850" y="1489850"/>
            <a:ext cx="5179200" cy="19581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static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Value&amp; get(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Key&amp; key)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*runtime_map[key];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using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map = semi::static_map&lt;std::string, std::string&gt;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std::string key;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std::cin &gt;&gt; key;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map::get(key);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74" name="Google Shape;474;p5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Optional run-time lookup</a:t>
            </a:r>
            <a:endParaRPr/>
          </a:p>
        </p:txBody>
      </p:sp>
      <p:sp>
        <p:nvSpPr>
          <p:cNvPr id="475" name="Google Shape;475;p52"/>
          <p:cNvSpPr txBox="1">
            <a:spLocks noGrp="1"/>
          </p:cNvSpPr>
          <p:nvPr>
            <p:ph type="body" idx="1"/>
          </p:nvPr>
        </p:nvSpPr>
        <p:spPr>
          <a:xfrm>
            <a:off x="311700" y="1000075"/>
            <a:ext cx="8520600" cy="4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Getting a value from a runtime key is now trivial!</a:t>
            </a:r>
            <a:endParaRPr baseline="30000">
              <a:solidFill>
                <a:srgbClr val="FFFFFF"/>
              </a:solidFill>
            </a:endParaRPr>
          </a:p>
        </p:txBody>
      </p:sp>
      <p:sp>
        <p:nvSpPr>
          <p:cNvPr id="476" name="Google Shape;476;p52"/>
          <p:cNvSpPr txBox="1">
            <a:spLocks noGrp="1"/>
          </p:cNvSpPr>
          <p:nvPr>
            <p:ph type="body" idx="1"/>
          </p:nvPr>
        </p:nvSpPr>
        <p:spPr>
          <a:xfrm>
            <a:off x="520950" y="3561425"/>
            <a:ext cx="8102100" cy="112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GB">
                <a:solidFill>
                  <a:srgbClr val="FFFFFF"/>
                </a:solidFill>
              </a:rPr>
              <a:t>We also need to account for the case where a value is accessed via run-time key </a:t>
            </a:r>
            <a:r>
              <a:rPr lang="en-GB" u="sng">
                <a:solidFill>
                  <a:srgbClr val="FFFFFF"/>
                </a:solidFill>
              </a:rPr>
              <a:t>first</a:t>
            </a:r>
            <a:r>
              <a:rPr lang="en-GB">
                <a:solidFill>
                  <a:srgbClr val="FFFFFF"/>
                </a:solidFill>
              </a:rPr>
              <a:t> and </a:t>
            </a:r>
            <a:r>
              <a:rPr lang="en-GB" b="1">
                <a:solidFill>
                  <a:srgbClr val="FFFFFF"/>
                </a:solidFill>
              </a:rPr>
              <a:t>then</a:t>
            </a:r>
            <a:r>
              <a:rPr lang="en-GB">
                <a:solidFill>
                  <a:srgbClr val="FFFFFF"/>
                </a:solidFill>
              </a:rPr>
              <a:t> via a compile-time key literal</a:t>
            </a:r>
            <a:endParaRPr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FFFFFF"/>
              </a:buClr>
              <a:buSzPts val="1800"/>
              <a:buChar char="●"/>
            </a:pPr>
            <a:r>
              <a:rPr lang="en-GB">
                <a:solidFill>
                  <a:srgbClr val="FFFFFF"/>
                </a:solidFill>
              </a:rPr>
              <a:t>Not very interesting: see full-code for details on how this is done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77" name="Google Shape;477;p5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47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5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Optional run-time lookup</a:t>
            </a:r>
            <a:endParaRPr/>
          </a:p>
        </p:txBody>
      </p:sp>
      <p:sp>
        <p:nvSpPr>
          <p:cNvPr id="483" name="Google Shape;483;p53"/>
          <p:cNvSpPr txBox="1">
            <a:spLocks noGrp="1"/>
          </p:cNvSpPr>
          <p:nvPr>
            <p:ph type="body" idx="1"/>
          </p:nvPr>
        </p:nvSpPr>
        <p:spPr>
          <a:xfrm>
            <a:off x="311700" y="1000075"/>
            <a:ext cx="8520600" cy="4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Additional benefit: we can now also remove values from our map at run-time</a:t>
            </a:r>
            <a:endParaRPr baseline="30000">
              <a:solidFill>
                <a:srgbClr val="FFFFFF"/>
              </a:solidFill>
            </a:endParaRPr>
          </a:p>
        </p:txBody>
      </p:sp>
      <p:sp>
        <p:nvSpPr>
          <p:cNvPr id="484" name="Google Shape;484;p53"/>
          <p:cNvSpPr txBox="1"/>
          <p:nvPr/>
        </p:nvSpPr>
        <p:spPr>
          <a:xfrm>
            <a:off x="900750" y="1527175"/>
            <a:ext cx="7342500" cy="24759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static void 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clear()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runtime_map.clear();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&lt;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Lambda&gt;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static void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erase(Lambda lambda)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runtime_map.erase(lambda());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static 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std::unordered_map&lt;Key, std::unique_ptr&lt;Value, ValueDeleter&gt;&gt; runtime_map;</a:t>
            </a: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85" name="Google Shape;485;p53"/>
          <p:cNvSpPr txBox="1"/>
          <p:nvPr/>
        </p:nvSpPr>
        <p:spPr>
          <a:xfrm>
            <a:off x="390175" y="4290250"/>
            <a:ext cx="8059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➔"/>
            </a:pPr>
            <a:r>
              <a:rPr lang="en-GB" sz="1800" b="1">
                <a:solidFill>
                  <a:srgbClr val="FFFFFF"/>
                </a:solidFill>
              </a:rPr>
              <a:t>Removes both from runtime_map and compile-time map</a:t>
            </a:r>
            <a:endParaRPr sz="1800" b="1">
              <a:solidFill>
                <a:srgbClr val="FFFFFF"/>
              </a:solidFill>
            </a:endParaRPr>
          </a:p>
        </p:txBody>
      </p:sp>
      <p:sp>
        <p:nvSpPr>
          <p:cNvPr id="486" name="Google Shape;486;p5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48</a:t>
            </a:fld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5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Optional run-time lookup</a:t>
            </a:r>
            <a:endParaRPr/>
          </a:p>
        </p:txBody>
      </p:sp>
      <p:sp>
        <p:nvSpPr>
          <p:cNvPr id="492" name="Google Shape;492;p54"/>
          <p:cNvSpPr txBox="1">
            <a:spLocks noGrp="1"/>
          </p:cNvSpPr>
          <p:nvPr>
            <p:ph type="body" idx="1"/>
          </p:nvPr>
        </p:nvSpPr>
        <p:spPr>
          <a:xfrm>
            <a:off x="311700" y="1000075"/>
            <a:ext cx="8520600" cy="4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And what about performance?</a:t>
            </a:r>
            <a:endParaRPr baseline="30000">
              <a:solidFill>
                <a:srgbClr val="FFFFFF"/>
              </a:solidFill>
            </a:endParaRPr>
          </a:p>
        </p:txBody>
      </p:sp>
      <p:sp>
        <p:nvSpPr>
          <p:cNvPr id="493" name="Google Shape;493;p54"/>
          <p:cNvSpPr txBox="1"/>
          <p:nvPr/>
        </p:nvSpPr>
        <p:spPr>
          <a:xfrm>
            <a:off x="4795875" y="1663250"/>
            <a:ext cx="3602100" cy="2253300"/>
          </a:xfrm>
          <a:prstGeom prst="rect">
            <a:avLst/>
          </a:prstGeom>
          <a:solidFill>
            <a:srgbClr val="A4C2F4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</a:rPr>
              <a:t>cmpb</a:t>
            </a:r>
            <a:r>
              <a:rPr lang="en-GB" sz="1100"/>
              <a:t> </a:t>
            </a:r>
            <a:r>
              <a:rPr lang="en-GB" sz="1100">
                <a:solidFill>
                  <a:srgbClr val="3030C0"/>
                </a:solidFill>
              </a:rPr>
              <a:t>$0</a:t>
            </a:r>
            <a:r>
              <a:rPr lang="en-GB" sz="1100"/>
              <a:t>, </a:t>
            </a:r>
            <a:r>
              <a:rPr lang="en-GB" sz="1100">
                <a:solidFill>
                  <a:srgbClr val="008080"/>
                </a:solidFill>
              </a:rPr>
              <a:t>map::needs_init</a:t>
            </a: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</a:rPr>
              <a:t>jne</a:t>
            </a:r>
            <a:r>
              <a:rPr lang="en-GB" sz="1100"/>
              <a:t> </a:t>
            </a:r>
            <a:r>
              <a:rPr lang="en-GB" sz="1100">
                <a:solidFill>
                  <a:srgbClr val="008080"/>
                </a:solidFill>
              </a:rPr>
              <a:t>initialise</a:t>
            </a:r>
            <a:endParaRPr sz="1100">
              <a:solidFill>
                <a:srgbClr val="00808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</a:rPr>
              <a:t>movl</a:t>
            </a:r>
            <a:r>
              <a:rPr lang="en-GB" sz="1100"/>
              <a:t> </a:t>
            </a:r>
            <a:r>
              <a:rPr lang="en-GB" sz="1100">
                <a:solidFill>
                  <a:srgbClr val="008080"/>
                </a:solidFill>
              </a:rPr>
              <a:t>map::storage</a:t>
            </a:r>
            <a:r>
              <a:rPr lang="en-GB" sz="1100"/>
              <a:t>, </a:t>
            </a:r>
            <a:r>
              <a:rPr lang="en-GB" sz="1100">
                <a:solidFill>
                  <a:srgbClr val="4864AA"/>
                </a:solidFill>
              </a:rPr>
              <a:t>%eax</a:t>
            </a:r>
            <a:endParaRPr sz="1100">
              <a:solidFill>
                <a:srgbClr val="4864AA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</a:rPr>
              <a:t>ret</a:t>
            </a:r>
            <a:endParaRPr sz="1100">
              <a:solidFill>
                <a:srgbClr val="0000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8080"/>
                </a:solidFill>
              </a:rPr>
              <a:t>.initialise:</a:t>
            </a:r>
            <a:endParaRPr sz="1100">
              <a:solidFill>
                <a:srgbClr val="00808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</a:rPr>
              <a:t>.</a:t>
            </a:r>
            <a:endParaRPr sz="1100">
              <a:solidFill>
                <a:srgbClr val="0000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i="1"/>
              <a:t>Lots of code</a:t>
            </a:r>
            <a:endParaRPr sz="1100" i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</a:rPr>
              <a:t>.</a:t>
            </a:r>
            <a:endParaRPr sz="1100">
              <a:solidFill>
                <a:srgbClr val="008080"/>
              </a:solidFill>
            </a:endParaRPr>
          </a:p>
        </p:txBody>
      </p:sp>
      <p:sp>
        <p:nvSpPr>
          <p:cNvPr id="494" name="Google Shape;494;p54"/>
          <p:cNvSpPr txBox="1"/>
          <p:nvPr/>
        </p:nvSpPr>
        <p:spPr>
          <a:xfrm>
            <a:off x="565725" y="1663250"/>
            <a:ext cx="4152000" cy="22533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&amp; getAge()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using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map =    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  semi::static_map&lt;std::string,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&gt;;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map::get(ID(</a:t>
            </a:r>
            <a:r>
              <a:rPr lang="en-GB" sz="1100">
                <a:solidFill>
                  <a:srgbClr val="A31515"/>
                </a:solidFill>
                <a:latin typeface="Roboto Mono"/>
                <a:ea typeface="Roboto Mono"/>
                <a:cs typeface="Roboto Mono"/>
                <a:sym typeface="Roboto Mono"/>
              </a:rPr>
              <a:t>"age"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));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95" name="Google Shape;495;p54"/>
          <p:cNvSpPr/>
          <p:nvPr/>
        </p:nvSpPr>
        <p:spPr>
          <a:xfrm>
            <a:off x="6274825" y="2792650"/>
            <a:ext cx="184500" cy="936300"/>
          </a:xfrm>
          <a:prstGeom prst="rightBrace">
            <a:avLst>
              <a:gd name="adj1" fmla="val 8333"/>
              <a:gd name="adj2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6" name="Google Shape;496;p54"/>
          <p:cNvSpPr txBox="1"/>
          <p:nvPr/>
        </p:nvSpPr>
        <p:spPr>
          <a:xfrm>
            <a:off x="6537425" y="2916700"/>
            <a:ext cx="950700" cy="68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Only executed the first time value is accessed</a:t>
            </a:r>
            <a:endParaRPr sz="1000"/>
          </a:p>
        </p:txBody>
      </p:sp>
      <p:sp>
        <p:nvSpPr>
          <p:cNvPr id="497" name="Google Shape;497;p54"/>
          <p:cNvSpPr txBox="1"/>
          <p:nvPr/>
        </p:nvSpPr>
        <p:spPr>
          <a:xfrm>
            <a:off x="4762275" y="3888000"/>
            <a:ext cx="3339600" cy="3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2"/>
                </a:solidFill>
              </a:rPr>
              <a:t>Compiler Explorer: </a:t>
            </a:r>
            <a:r>
              <a:rPr lang="en-GB" sz="1000" u="sng">
                <a:solidFill>
                  <a:schemeClr val="hlink"/>
                </a:solidFill>
                <a:hlinkClick r:id="rId3"/>
              </a:rPr>
              <a:t>https://gcc.godbolt.org/z/g7Rb4Z</a:t>
            </a:r>
            <a:endParaRPr sz="1000"/>
          </a:p>
        </p:txBody>
      </p:sp>
      <p:sp>
        <p:nvSpPr>
          <p:cNvPr id="498" name="Google Shape;498;p5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49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</a:t>
            </a:fld>
            <a:endParaRPr lang="en-GB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55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6. But everything is static?</a:t>
            </a:r>
            <a:endParaRPr/>
          </a:p>
        </p:txBody>
      </p:sp>
      <p:sp>
        <p:nvSpPr>
          <p:cNvPr id="504" name="Google Shape;504;p5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50</a:t>
            </a:fld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5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But everything is static?</a:t>
            </a:r>
            <a:endParaRPr/>
          </a:p>
        </p:txBody>
      </p:sp>
      <p:sp>
        <p:nvSpPr>
          <p:cNvPr id="510" name="Google Shape;510;p56"/>
          <p:cNvSpPr txBox="1"/>
          <p:nvPr/>
        </p:nvSpPr>
        <p:spPr>
          <a:xfrm>
            <a:off x="978600" y="1069975"/>
            <a:ext cx="7186800" cy="27630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&lt;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Key,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Value&gt;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static_map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public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static_map() =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delete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&lt;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Lambda&gt;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GB" sz="1100" i="1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static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Value&amp; get(Lambda lambda);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&lt;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Lambda&gt;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GB" sz="1100" i="1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static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erase(Lamnda lambda);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GB" sz="1100" i="1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static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clear();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...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};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11" name="Google Shape;511;p56"/>
          <p:cNvSpPr txBox="1">
            <a:spLocks noGrp="1"/>
          </p:cNvSpPr>
          <p:nvPr>
            <p:ph type="body" idx="1"/>
          </p:nvPr>
        </p:nvSpPr>
        <p:spPr>
          <a:xfrm>
            <a:off x="520950" y="3912750"/>
            <a:ext cx="8102100" cy="9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GB">
                <a:solidFill>
                  <a:srgbClr val="FFFFFF"/>
                </a:solidFill>
              </a:rPr>
              <a:t>Storage needs to be static!</a:t>
            </a:r>
            <a:endParaRPr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GB">
                <a:solidFill>
                  <a:srgbClr val="FFFFFF"/>
                </a:solidFill>
              </a:rPr>
              <a:t>So all methods declared static as well</a:t>
            </a:r>
            <a:endParaRPr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GB">
                <a:solidFill>
                  <a:srgbClr val="FFFFFF"/>
                </a:solidFill>
              </a:rPr>
              <a:t>No per-instance storage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512" name="Google Shape;512;p5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51</a:t>
            </a:fld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5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But everything is static?</a:t>
            </a:r>
            <a:endParaRPr/>
          </a:p>
        </p:txBody>
      </p:sp>
      <p:sp>
        <p:nvSpPr>
          <p:cNvPr id="518" name="Google Shape;518;p57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8520600" cy="330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SzPts val="1800"/>
              <a:buChar char="●"/>
            </a:pPr>
            <a:r>
              <a:rPr lang="en-GB">
                <a:solidFill>
                  <a:srgbClr val="FFFFFF"/>
                </a:solidFill>
              </a:rPr>
              <a:t>Caches are often used in singletons anyway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519" name="Google Shape;519;p57"/>
          <p:cNvSpPr txBox="1"/>
          <p:nvPr/>
        </p:nvSpPr>
        <p:spPr>
          <a:xfrm>
            <a:off x="1203000" y="2083556"/>
            <a:ext cx="6738000" cy="14595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JavaMethod getMethod(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std::string&amp; methodName)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using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cache = semi::static_map&lt;std::string, JavaMethod     &gt; cache;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return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cache::get(methodName);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20" name="Google Shape;520;p5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48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Do you really need a non-static map?</a:t>
            </a:r>
            <a:endParaRPr>
              <a:solidFill>
                <a:srgbClr val="FFFFFF"/>
              </a:solidFill>
            </a:endParaRPr>
          </a:p>
        </p:txBody>
      </p:sp>
      <p:grpSp>
        <p:nvGrpSpPr>
          <p:cNvPr id="521" name="Google Shape;521;p57"/>
          <p:cNvGrpSpPr/>
          <p:nvPr/>
        </p:nvGrpSpPr>
        <p:grpSpPr>
          <a:xfrm>
            <a:off x="4069425" y="2681650"/>
            <a:ext cx="2791050" cy="819500"/>
            <a:chOff x="4069425" y="2529250"/>
            <a:chExt cx="2791050" cy="819500"/>
          </a:xfrm>
        </p:grpSpPr>
        <p:cxnSp>
          <p:nvCxnSpPr>
            <p:cNvPr id="522" name="Google Shape;522;p57"/>
            <p:cNvCxnSpPr/>
            <p:nvPr/>
          </p:nvCxnSpPr>
          <p:spPr>
            <a:xfrm>
              <a:off x="4297425" y="2737936"/>
              <a:ext cx="347700" cy="85200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523" name="Google Shape;523;p57"/>
            <p:cNvSpPr txBox="1"/>
            <p:nvPr/>
          </p:nvSpPr>
          <p:spPr>
            <a:xfrm>
              <a:off x="4596975" y="2683050"/>
              <a:ext cx="2263500" cy="66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rgbClr val="FF0000"/>
                  </a:solidFill>
                </a:rPr>
                <a:t>Collision if semi-map with same Key/Value types exists anywhere else in the code</a:t>
              </a:r>
              <a:endParaRPr sz="1100">
                <a:solidFill>
                  <a:srgbClr val="FF0000"/>
                </a:solidFill>
              </a:endParaRPr>
            </a:p>
          </p:txBody>
        </p:sp>
        <p:sp>
          <p:nvSpPr>
            <p:cNvPr id="524" name="Google Shape;524;p57"/>
            <p:cNvSpPr/>
            <p:nvPr/>
          </p:nvSpPr>
          <p:spPr>
            <a:xfrm>
              <a:off x="4069425" y="2529250"/>
              <a:ext cx="2308500" cy="175500"/>
            </a:xfrm>
            <a:prstGeom prst="rect">
              <a:avLst/>
            </a:prstGeom>
            <a:solidFill>
              <a:srgbClr val="FF0000">
                <a:alpha val="41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5" name="Google Shape;525;p57"/>
          <p:cNvSpPr txBox="1">
            <a:spLocks noGrp="1"/>
          </p:cNvSpPr>
          <p:nvPr>
            <p:ph type="body" idx="1"/>
          </p:nvPr>
        </p:nvSpPr>
        <p:spPr>
          <a:xfrm>
            <a:off x="205275" y="3628845"/>
            <a:ext cx="8520600" cy="48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GB">
                <a:solidFill>
                  <a:srgbClr val="FFFFFF"/>
                </a:solidFill>
              </a:rPr>
              <a:t>Life-time can still be managed with </a:t>
            </a:r>
            <a:r>
              <a:rPr lang="en-GB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clear</a:t>
            </a:r>
            <a:r>
              <a:rPr lang="en-GB">
                <a:solidFill>
                  <a:srgbClr val="FFFFFF"/>
                </a:solidFill>
              </a:rPr>
              <a:t> method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526" name="Google Shape;526;p5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52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5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But everything is static?</a:t>
            </a:r>
            <a:endParaRPr/>
          </a:p>
        </p:txBody>
      </p:sp>
      <p:sp>
        <p:nvSpPr>
          <p:cNvPr id="532" name="Google Shape;532;p58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8520600" cy="330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SzPts val="1800"/>
              <a:buChar char="●"/>
            </a:pPr>
            <a:r>
              <a:rPr lang="en-GB">
                <a:solidFill>
                  <a:srgbClr val="FFFFFF"/>
                </a:solidFill>
              </a:rPr>
              <a:t>Caches are often used in singletons anyway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533" name="Google Shape;533;p58"/>
          <p:cNvSpPr txBox="1"/>
          <p:nvPr/>
        </p:nvSpPr>
        <p:spPr>
          <a:xfrm>
            <a:off x="390175" y="4673325"/>
            <a:ext cx="8059200" cy="3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➔"/>
            </a:pPr>
            <a:r>
              <a:rPr lang="en-GB" sz="1800" b="1">
                <a:solidFill>
                  <a:srgbClr val="FFFFFF"/>
                </a:solidFill>
              </a:rPr>
              <a:t>But I still really need a non-static map - is this possible?</a:t>
            </a:r>
            <a:endParaRPr sz="1800" b="1">
              <a:solidFill>
                <a:srgbClr val="FFFFFF"/>
              </a:solidFill>
            </a:endParaRPr>
          </a:p>
        </p:txBody>
      </p:sp>
      <p:sp>
        <p:nvSpPr>
          <p:cNvPr id="534" name="Google Shape;534;p5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48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Do you really need a non-static map?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535" name="Google Shape;535;p58"/>
          <p:cNvSpPr txBox="1">
            <a:spLocks noGrp="1"/>
          </p:cNvSpPr>
          <p:nvPr>
            <p:ph type="body" idx="1"/>
          </p:nvPr>
        </p:nvSpPr>
        <p:spPr>
          <a:xfrm>
            <a:off x="205275" y="3628845"/>
            <a:ext cx="8520600" cy="48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GB">
                <a:solidFill>
                  <a:srgbClr val="FFFFFF"/>
                </a:solidFill>
              </a:rPr>
              <a:t>Life-time can still be managed with </a:t>
            </a:r>
            <a:r>
              <a:rPr lang="en-GB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clear</a:t>
            </a:r>
            <a:r>
              <a:rPr lang="en-GB">
                <a:solidFill>
                  <a:srgbClr val="FFFFFF"/>
                </a:solidFill>
              </a:rPr>
              <a:t> method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536" name="Google Shape;536;p58"/>
          <p:cNvSpPr txBox="1"/>
          <p:nvPr/>
        </p:nvSpPr>
        <p:spPr>
          <a:xfrm>
            <a:off x="1203000" y="2083556"/>
            <a:ext cx="6738000" cy="14595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JavaMethod getMethod(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std::string&amp; methodName)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Tag {};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using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cache = semi::static_map&lt;std::string, JavaMethod, Tag&gt; cache;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return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cache::get(methodName);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37" name="Google Shape;537;p58"/>
          <p:cNvSpPr/>
          <p:nvPr/>
        </p:nvSpPr>
        <p:spPr>
          <a:xfrm>
            <a:off x="6130519" y="2691928"/>
            <a:ext cx="290100" cy="175500"/>
          </a:xfrm>
          <a:prstGeom prst="rect">
            <a:avLst/>
          </a:prstGeom>
          <a:solidFill>
            <a:srgbClr val="FFAB40">
              <a:alpha val="34620"/>
            </a:srgbClr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8" name="Google Shape;538;p58"/>
          <p:cNvSpPr/>
          <p:nvPr/>
        </p:nvSpPr>
        <p:spPr>
          <a:xfrm>
            <a:off x="1437425" y="2516425"/>
            <a:ext cx="1208700" cy="175500"/>
          </a:xfrm>
          <a:prstGeom prst="rect">
            <a:avLst/>
          </a:prstGeom>
          <a:solidFill>
            <a:srgbClr val="FFAB40">
              <a:alpha val="34620"/>
            </a:srgbClr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9" name="Google Shape;539;p5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53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5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But everything is static?</a:t>
            </a:r>
            <a:endParaRPr/>
          </a:p>
        </p:txBody>
      </p:sp>
      <p:sp>
        <p:nvSpPr>
          <p:cNvPr id="545" name="Google Shape;545;p5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Normal runtime-maps: </a:t>
            </a:r>
            <a:r>
              <a:rPr lang="en-GB" b="1">
                <a:solidFill>
                  <a:srgbClr val="FFFFFF"/>
                </a:solidFill>
              </a:rPr>
              <a:t>each </a:t>
            </a:r>
            <a:r>
              <a:rPr lang="en-GB" b="1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this</a:t>
            </a:r>
            <a:r>
              <a:rPr lang="en-GB" b="1">
                <a:solidFill>
                  <a:srgbClr val="FFFFFF"/>
                </a:solidFill>
              </a:rPr>
              <a:t> pointer points to a map of keys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546" name="Google Shape;546;p59"/>
          <p:cNvSpPr txBox="1"/>
          <p:nvPr/>
        </p:nvSpPr>
        <p:spPr>
          <a:xfrm>
            <a:off x="1203000" y="1659475"/>
            <a:ext cx="6738000" cy="31203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47" name="Google Shape;547;p59"/>
          <p:cNvSpPr txBox="1"/>
          <p:nvPr/>
        </p:nvSpPr>
        <p:spPr>
          <a:xfrm>
            <a:off x="1298300" y="2044950"/>
            <a:ext cx="3731700" cy="69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38761D"/>
                </a:solidFill>
                <a:latin typeface="Roboto Mono"/>
                <a:ea typeface="Roboto Mono"/>
                <a:cs typeface="Roboto Mono"/>
                <a:sym typeface="Roboto Mono"/>
              </a:rPr>
              <a:t>Instance A</a:t>
            </a:r>
            <a:endParaRPr sz="1000">
              <a:solidFill>
                <a:srgbClr val="38761D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38761D"/>
                </a:solidFill>
                <a:latin typeface="Roboto Mono"/>
                <a:ea typeface="Roboto Mono"/>
                <a:cs typeface="Roboto Mono"/>
                <a:sym typeface="Roboto Mono"/>
              </a:rPr>
              <a:t>(this = 0x7f000100)</a:t>
            </a:r>
            <a:endParaRPr sz="1000">
              <a:solidFill>
                <a:srgbClr val="38761D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38761D"/>
                </a:solidFill>
                <a:latin typeface="Roboto Mono"/>
                <a:ea typeface="Roboto Mono"/>
                <a:cs typeface="Roboto Mono"/>
                <a:sym typeface="Roboto Mono"/>
              </a:rPr>
              <a:t>std::map&lt;std::string, int&gt;</a:t>
            </a:r>
            <a:endParaRPr sz="1000">
              <a:solidFill>
                <a:srgbClr val="38761D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48" name="Google Shape;548;p59"/>
          <p:cNvSpPr txBox="1"/>
          <p:nvPr/>
        </p:nvSpPr>
        <p:spPr>
          <a:xfrm>
            <a:off x="1298300" y="3102325"/>
            <a:ext cx="3731700" cy="69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3C78D8"/>
                </a:solidFill>
                <a:latin typeface="Roboto Mono"/>
                <a:ea typeface="Roboto Mono"/>
                <a:cs typeface="Roboto Mono"/>
                <a:sym typeface="Roboto Mono"/>
              </a:rPr>
              <a:t>Instance B</a:t>
            </a:r>
            <a:endParaRPr sz="1000">
              <a:solidFill>
                <a:srgbClr val="3C78D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3C78D8"/>
                </a:solidFill>
                <a:latin typeface="Roboto Mono"/>
                <a:ea typeface="Roboto Mono"/>
                <a:cs typeface="Roboto Mono"/>
                <a:sym typeface="Roboto Mono"/>
              </a:rPr>
              <a:t>(this = 0x7f000200)</a:t>
            </a:r>
            <a:endParaRPr sz="1000">
              <a:solidFill>
                <a:srgbClr val="3C78D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3C78D8"/>
                </a:solidFill>
                <a:latin typeface="Roboto Mono"/>
                <a:ea typeface="Roboto Mono"/>
                <a:cs typeface="Roboto Mono"/>
                <a:sym typeface="Roboto Mono"/>
              </a:rPr>
              <a:t>std::map&lt;std::string, int&gt;</a:t>
            </a:r>
            <a:endParaRPr sz="1000">
              <a:solidFill>
                <a:srgbClr val="3C78D8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49" name="Google Shape;549;p59"/>
          <p:cNvSpPr txBox="1"/>
          <p:nvPr/>
        </p:nvSpPr>
        <p:spPr>
          <a:xfrm>
            <a:off x="1298300" y="3891650"/>
            <a:ext cx="3731700" cy="69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990000"/>
                </a:solidFill>
                <a:latin typeface="Roboto Mono"/>
                <a:ea typeface="Roboto Mono"/>
                <a:cs typeface="Roboto Mono"/>
                <a:sym typeface="Roboto Mono"/>
              </a:rPr>
              <a:t>Instance C</a:t>
            </a:r>
            <a:endParaRPr sz="1000">
              <a:solidFill>
                <a:srgbClr val="99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990000"/>
                </a:solidFill>
                <a:latin typeface="Roboto Mono"/>
                <a:ea typeface="Roboto Mono"/>
                <a:cs typeface="Roboto Mono"/>
                <a:sym typeface="Roboto Mono"/>
              </a:rPr>
              <a:t>(this = 0x7f000300)</a:t>
            </a:r>
            <a:endParaRPr sz="1000">
              <a:solidFill>
                <a:srgbClr val="99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990000"/>
                </a:solidFill>
                <a:latin typeface="Roboto Mono"/>
                <a:ea typeface="Roboto Mono"/>
                <a:cs typeface="Roboto Mono"/>
                <a:sym typeface="Roboto Mono"/>
              </a:rPr>
              <a:t>std::map&lt;std::string, int&gt;</a:t>
            </a:r>
            <a:endParaRPr sz="1000">
              <a:solidFill>
                <a:srgbClr val="99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grpSp>
        <p:nvGrpSpPr>
          <p:cNvPr id="550" name="Google Shape;550;p59"/>
          <p:cNvGrpSpPr/>
          <p:nvPr/>
        </p:nvGrpSpPr>
        <p:grpSpPr>
          <a:xfrm>
            <a:off x="3309433" y="1820129"/>
            <a:ext cx="1860791" cy="992628"/>
            <a:chOff x="4143175" y="1743922"/>
            <a:chExt cx="1101712" cy="992628"/>
          </a:xfrm>
        </p:grpSpPr>
        <p:cxnSp>
          <p:nvCxnSpPr>
            <p:cNvPr id="551" name="Google Shape;551;p59"/>
            <p:cNvCxnSpPr/>
            <p:nvPr/>
          </p:nvCxnSpPr>
          <p:spPr>
            <a:xfrm>
              <a:off x="4143175" y="2241850"/>
              <a:ext cx="5322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2" name="Google Shape;552;p59"/>
            <p:cNvCxnSpPr/>
            <p:nvPr/>
          </p:nvCxnSpPr>
          <p:spPr>
            <a:xfrm>
              <a:off x="4675375" y="2241850"/>
              <a:ext cx="5322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3" name="Google Shape;553;p59"/>
            <p:cNvCxnSpPr/>
            <p:nvPr/>
          </p:nvCxnSpPr>
          <p:spPr>
            <a:xfrm rot="-5400000">
              <a:off x="4446775" y="2470450"/>
              <a:ext cx="5322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4" name="Google Shape;554;p59"/>
            <p:cNvCxnSpPr/>
            <p:nvPr/>
          </p:nvCxnSpPr>
          <p:spPr>
            <a:xfrm rot="-5400000">
              <a:off x="4446775" y="2013250"/>
              <a:ext cx="5322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5" name="Google Shape;555;p59"/>
            <p:cNvCxnSpPr/>
            <p:nvPr/>
          </p:nvCxnSpPr>
          <p:spPr>
            <a:xfrm>
              <a:off x="4712687" y="2734522"/>
              <a:ext cx="5322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6" name="Google Shape;556;p59"/>
            <p:cNvCxnSpPr/>
            <p:nvPr/>
          </p:nvCxnSpPr>
          <p:spPr>
            <a:xfrm>
              <a:off x="4705592" y="1743922"/>
              <a:ext cx="5322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57" name="Google Shape;557;p59"/>
          <p:cNvSpPr txBox="1"/>
          <p:nvPr/>
        </p:nvSpPr>
        <p:spPr>
          <a:xfrm>
            <a:off x="5111925" y="1659475"/>
            <a:ext cx="1206000" cy="3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38761D"/>
                </a:solidFill>
              </a:rPr>
              <a:t>“height”, 67</a:t>
            </a:r>
            <a:endParaRPr sz="1100">
              <a:solidFill>
                <a:srgbClr val="38761D"/>
              </a:solidFill>
            </a:endParaRPr>
          </a:p>
        </p:txBody>
      </p:sp>
      <p:sp>
        <p:nvSpPr>
          <p:cNvPr id="558" name="Google Shape;558;p59"/>
          <p:cNvSpPr txBox="1"/>
          <p:nvPr/>
        </p:nvSpPr>
        <p:spPr>
          <a:xfrm>
            <a:off x="5111925" y="2116675"/>
            <a:ext cx="1206000" cy="3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38761D"/>
                </a:solidFill>
              </a:rPr>
              <a:t>“width”, 110</a:t>
            </a:r>
            <a:endParaRPr sz="1100">
              <a:solidFill>
                <a:srgbClr val="38761D"/>
              </a:solidFill>
            </a:endParaRPr>
          </a:p>
        </p:txBody>
      </p:sp>
      <p:sp>
        <p:nvSpPr>
          <p:cNvPr id="559" name="Google Shape;559;p59"/>
          <p:cNvSpPr txBox="1"/>
          <p:nvPr/>
        </p:nvSpPr>
        <p:spPr>
          <a:xfrm>
            <a:off x="5099569" y="2623808"/>
            <a:ext cx="1206000" cy="3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38761D"/>
                </a:solidFill>
              </a:rPr>
              <a:t>“depth”, 80</a:t>
            </a:r>
            <a:endParaRPr sz="1100">
              <a:solidFill>
                <a:srgbClr val="38761D"/>
              </a:solidFill>
            </a:endParaRPr>
          </a:p>
        </p:txBody>
      </p:sp>
      <p:cxnSp>
        <p:nvCxnSpPr>
          <p:cNvPr id="560" name="Google Shape;560;p59"/>
          <p:cNvCxnSpPr/>
          <p:nvPr/>
        </p:nvCxnSpPr>
        <p:spPr>
          <a:xfrm rot="10800000" flipH="1">
            <a:off x="3384075" y="3461100"/>
            <a:ext cx="1250700" cy="8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61" name="Google Shape;561;p59"/>
          <p:cNvCxnSpPr/>
          <p:nvPr/>
        </p:nvCxnSpPr>
        <p:spPr>
          <a:xfrm rot="10800000">
            <a:off x="4636675" y="3423625"/>
            <a:ext cx="0" cy="386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62" name="Google Shape;562;p59"/>
          <p:cNvCxnSpPr/>
          <p:nvPr/>
        </p:nvCxnSpPr>
        <p:spPr>
          <a:xfrm rot="10800000">
            <a:off x="4636675" y="3121450"/>
            <a:ext cx="0" cy="377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63" name="Google Shape;563;p59"/>
          <p:cNvCxnSpPr/>
          <p:nvPr/>
        </p:nvCxnSpPr>
        <p:spPr>
          <a:xfrm>
            <a:off x="4636487" y="3801322"/>
            <a:ext cx="532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64" name="Google Shape;564;p59"/>
          <p:cNvCxnSpPr/>
          <p:nvPr/>
        </p:nvCxnSpPr>
        <p:spPr>
          <a:xfrm>
            <a:off x="4629392" y="3115522"/>
            <a:ext cx="532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65" name="Google Shape;565;p59"/>
          <p:cNvSpPr txBox="1"/>
          <p:nvPr/>
        </p:nvSpPr>
        <p:spPr>
          <a:xfrm>
            <a:off x="5111925" y="2959000"/>
            <a:ext cx="1206000" cy="3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4A86E8"/>
                </a:solidFill>
              </a:rPr>
              <a:t>“age”, 43</a:t>
            </a:r>
            <a:endParaRPr sz="1100">
              <a:solidFill>
                <a:srgbClr val="4A86E8"/>
              </a:solidFill>
            </a:endParaRPr>
          </a:p>
        </p:txBody>
      </p:sp>
      <p:sp>
        <p:nvSpPr>
          <p:cNvPr id="566" name="Google Shape;566;p59"/>
          <p:cNvSpPr txBox="1"/>
          <p:nvPr/>
        </p:nvSpPr>
        <p:spPr>
          <a:xfrm>
            <a:off x="5099311" y="3595669"/>
            <a:ext cx="1206000" cy="3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4A86E8"/>
                </a:solidFill>
              </a:rPr>
              <a:t>“height”, 178</a:t>
            </a:r>
            <a:endParaRPr sz="1100">
              <a:solidFill>
                <a:srgbClr val="4A86E8"/>
              </a:solidFill>
            </a:endParaRPr>
          </a:p>
        </p:txBody>
      </p:sp>
      <p:cxnSp>
        <p:nvCxnSpPr>
          <p:cNvPr id="567" name="Google Shape;567;p59"/>
          <p:cNvCxnSpPr/>
          <p:nvPr/>
        </p:nvCxnSpPr>
        <p:spPr>
          <a:xfrm>
            <a:off x="3405350" y="4214125"/>
            <a:ext cx="1234500" cy="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68" name="Google Shape;568;p59"/>
          <p:cNvCxnSpPr/>
          <p:nvPr/>
        </p:nvCxnSpPr>
        <p:spPr>
          <a:xfrm>
            <a:off x="4641103" y="4223050"/>
            <a:ext cx="532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69" name="Google Shape;569;p59"/>
          <p:cNvSpPr txBox="1"/>
          <p:nvPr/>
        </p:nvSpPr>
        <p:spPr>
          <a:xfrm>
            <a:off x="5111925" y="4025800"/>
            <a:ext cx="1206000" cy="3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4A86E8"/>
                </a:solidFill>
              </a:rPr>
              <a:t>“depth”, 32</a:t>
            </a:r>
            <a:endParaRPr sz="1100">
              <a:solidFill>
                <a:srgbClr val="4A86E8"/>
              </a:solidFill>
            </a:endParaRPr>
          </a:p>
        </p:txBody>
      </p:sp>
      <p:sp>
        <p:nvSpPr>
          <p:cNvPr id="570" name="Google Shape;570;p59"/>
          <p:cNvSpPr txBox="1"/>
          <p:nvPr/>
        </p:nvSpPr>
        <p:spPr>
          <a:xfrm>
            <a:off x="1989850" y="4724950"/>
            <a:ext cx="1021500" cy="47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Instances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571" name="Google Shape;571;p59"/>
          <p:cNvSpPr txBox="1"/>
          <p:nvPr/>
        </p:nvSpPr>
        <p:spPr>
          <a:xfrm>
            <a:off x="5037850" y="4724950"/>
            <a:ext cx="1446600" cy="47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Key/Value pairs</a:t>
            </a:r>
            <a:endParaRPr>
              <a:solidFill>
                <a:srgbClr val="FFFFFF"/>
              </a:solidFill>
            </a:endParaRPr>
          </a:p>
        </p:txBody>
      </p:sp>
      <p:grpSp>
        <p:nvGrpSpPr>
          <p:cNvPr id="572" name="Google Shape;572;p59"/>
          <p:cNvGrpSpPr/>
          <p:nvPr/>
        </p:nvGrpSpPr>
        <p:grpSpPr>
          <a:xfrm>
            <a:off x="5930975" y="1858825"/>
            <a:ext cx="1826700" cy="2312800"/>
            <a:chOff x="5930975" y="1858825"/>
            <a:chExt cx="1826700" cy="2312800"/>
          </a:xfrm>
        </p:grpSpPr>
        <p:cxnSp>
          <p:nvCxnSpPr>
            <p:cNvPr id="573" name="Google Shape;573;p59"/>
            <p:cNvCxnSpPr/>
            <p:nvPr/>
          </p:nvCxnSpPr>
          <p:spPr>
            <a:xfrm flipH="1">
              <a:off x="6108575" y="3057725"/>
              <a:ext cx="489300" cy="695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74" name="Google Shape;574;p59"/>
            <p:cNvCxnSpPr/>
            <p:nvPr/>
          </p:nvCxnSpPr>
          <p:spPr>
            <a:xfrm rot="10800000">
              <a:off x="6065975" y="1858825"/>
              <a:ext cx="531900" cy="1206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575" name="Google Shape;575;p59"/>
            <p:cNvSpPr txBox="1"/>
            <p:nvPr/>
          </p:nvSpPr>
          <p:spPr>
            <a:xfrm>
              <a:off x="6597875" y="2736750"/>
              <a:ext cx="1159800" cy="858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>
                  <a:latin typeface="Roboto Mono"/>
                  <a:ea typeface="Roboto Mono"/>
                  <a:cs typeface="Roboto Mono"/>
                  <a:sym typeface="Roboto Mono"/>
                </a:rPr>
                <a:t>height</a:t>
              </a:r>
              <a:r>
                <a:rPr lang="en-GB" sz="1000"/>
                <a:t> and </a:t>
              </a:r>
              <a:r>
                <a:rPr lang="en-GB" sz="1000">
                  <a:latin typeface="Roboto Mono"/>
                  <a:ea typeface="Roboto Mono"/>
                  <a:cs typeface="Roboto Mono"/>
                  <a:sym typeface="Roboto Mono"/>
                </a:rPr>
                <a:t>depth</a:t>
              </a:r>
              <a:r>
                <a:rPr lang="en-GB" sz="1000"/>
                <a:t> appear in </a:t>
              </a:r>
              <a:r>
                <a:rPr lang="en-GB" sz="1000" u="sng"/>
                <a:t>two</a:t>
              </a:r>
              <a:r>
                <a:rPr lang="en-GB" sz="1000"/>
                <a:t> different instances</a:t>
              </a:r>
              <a:endParaRPr sz="1000"/>
            </a:p>
          </p:txBody>
        </p:sp>
        <p:cxnSp>
          <p:nvCxnSpPr>
            <p:cNvPr id="576" name="Google Shape;576;p59"/>
            <p:cNvCxnSpPr/>
            <p:nvPr/>
          </p:nvCxnSpPr>
          <p:spPr>
            <a:xfrm flipH="1">
              <a:off x="6001775" y="3286325"/>
              <a:ext cx="596100" cy="885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77" name="Google Shape;577;p59"/>
            <p:cNvCxnSpPr/>
            <p:nvPr/>
          </p:nvCxnSpPr>
          <p:spPr>
            <a:xfrm rot="10800000">
              <a:off x="5930975" y="2781025"/>
              <a:ext cx="666900" cy="512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sp>
        <p:nvSpPr>
          <p:cNvPr id="578" name="Google Shape;578;p5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54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But everything is static?</a:t>
            </a:r>
            <a:endParaRPr/>
          </a:p>
        </p:txBody>
      </p:sp>
      <p:sp>
        <p:nvSpPr>
          <p:cNvPr id="584" name="Google Shape;584;p6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Invert the map: </a:t>
            </a:r>
            <a:r>
              <a:rPr lang="en-GB" b="1">
                <a:solidFill>
                  <a:srgbClr val="FFFFFF"/>
                </a:solidFill>
              </a:rPr>
              <a:t>each </a:t>
            </a:r>
            <a:r>
              <a:rPr lang="en-GB" b="1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key</a:t>
            </a:r>
            <a:r>
              <a:rPr lang="en-GB" b="1">
                <a:solidFill>
                  <a:srgbClr val="FFFFFF"/>
                </a:solidFill>
              </a:rPr>
              <a:t> points to a map of this pointers!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585" name="Google Shape;585;p60"/>
          <p:cNvSpPr txBox="1"/>
          <p:nvPr/>
        </p:nvSpPr>
        <p:spPr>
          <a:xfrm>
            <a:off x="1203000" y="1659475"/>
            <a:ext cx="6738000" cy="31203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86" name="Google Shape;586;p60"/>
          <p:cNvSpPr txBox="1"/>
          <p:nvPr/>
        </p:nvSpPr>
        <p:spPr>
          <a:xfrm>
            <a:off x="4653875" y="2410350"/>
            <a:ext cx="3731700" cy="3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3C78D8"/>
                </a:solidFill>
                <a:latin typeface="Roboto Mono"/>
                <a:ea typeface="Roboto Mono"/>
                <a:cs typeface="Roboto Mono"/>
                <a:sym typeface="Roboto Mono"/>
              </a:rPr>
              <a:t>Instance B (this = 0x7f000200), 178</a:t>
            </a:r>
            <a:endParaRPr sz="1000">
              <a:solidFill>
                <a:srgbClr val="3C78D8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87" name="Google Shape;587;p60"/>
          <p:cNvSpPr txBox="1"/>
          <p:nvPr/>
        </p:nvSpPr>
        <p:spPr>
          <a:xfrm>
            <a:off x="1603350" y="1972525"/>
            <a:ext cx="1493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“height”</a:t>
            </a: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std::map&lt;void*, int&gt;</a:t>
            </a:r>
            <a:endParaRPr sz="1100"/>
          </a:p>
        </p:txBody>
      </p:sp>
      <p:grpSp>
        <p:nvGrpSpPr>
          <p:cNvPr id="588" name="Google Shape;588;p60"/>
          <p:cNvGrpSpPr/>
          <p:nvPr/>
        </p:nvGrpSpPr>
        <p:grpSpPr>
          <a:xfrm>
            <a:off x="3215647" y="1911772"/>
            <a:ext cx="1438239" cy="694203"/>
            <a:chOff x="3215647" y="1911772"/>
            <a:chExt cx="1438239" cy="694203"/>
          </a:xfrm>
        </p:grpSpPr>
        <p:cxnSp>
          <p:nvCxnSpPr>
            <p:cNvPr id="589" name="Google Shape;589;p60"/>
            <p:cNvCxnSpPr/>
            <p:nvPr/>
          </p:nvCxnSpPr>
          <p:spPr>
            <a:xfrm>
              <a:off x="3215647" y="2257300"/>
              <a:ext cx="5322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0" name="Google Shape;590;p60"/>
            <p:cNvCxnSpPr/>
            <p:nvPr/>
          </p:nvCxnSpPr>
          <p:spPr>
            <a:xfrm rot="10800000">
              <a:off x="3749875" y="2219875"/>
              <a:ext cx="0" cy="386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1" name="Google Shape;591;p60"/>
            <p:cNvCxnSpPr/>
            <p:nvPr/>
          </p:nvCxnSpPr>
          <p:spPr>
            <a:xfrm rot="10800000">
              <a:off x="3749875" y="1917700"/>
              <a:ext cx="0" cy="377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2" name="Google Shape;592;p60"/>
            <p:cNvCxnSpPr/>
            <p:nvPr/>
          </p:nvCxnSpPr>
          <p:spPr>
            <a:xfrm>
              <a:off x="3749687" y="2597572"/>
              <a:ext cx="9042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3" name="Google Shape;593;p60"/>
            <p:cNvCxnSpPr/>
            <p:nvPr/>
          </p:nvCxnSpPr>
          <p:spPr>
            <a:xfrm>
              <a:off x="3742592" y="1911772"/>
              <a:ext cx="9042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594" name="Google Shape;594;p60"/>
          <p:cNvGrpSpPr/>
          <p:nvPr/>
        </p:nvGrpSpPr>
        <p:grpSpPr>
          <a:xfrm>
            <a:off x="3588278" y="3974750"/>
            <a:ext cx="1065600" cy="0"/>
            <a:chOff x="4107703" y="4223050"/>
            <a:chExt cx="1065600" cy="0"/>
          </a:xfrm>
        </p:grpSpPr>
        <p:cxnSp>
          <p:nvCxnSpPr>
            <p:cNvPr id="595" name="Google Shape;595;p60"/>
            <p:cNvCxnSpPr/>
            <p:nvPr/>
          </p:nvCxnSpPr>
          <p:spPr>
            <a:xfrm>
              <a:off x="4107703" y="4223050"/>
              <a:ext cx="5322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6" name="Google Shape;596;p60"/>
            <p:cNvCxnSpPr/>
            <p:nvPr/>
          </p:nvCxnSpPr>
          <p:spPr>
            <a:xfrm>
              <a:off x="4641103" y="4223050"/>
              <a:ext cx="5322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97" name="Google Shape;597;p60"/>
          <p:cNvSpPr txBox="1"/>
          <p:nvPr/>
        </p:nvSpPr>
        <p:spPr>
          <a:xfrm>
            <a:off x="1603350" y="2963125"/>
            <a:ext cx="1493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“depth”</a:t>
            </a: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std::map&lt;void*, int&gt;</a:t>
            </a:r>
            <a:endParaRPr sz="1100"/>
          </a:p>
        </p:txBody>
      </p:sp>
      <p:sp>
        <p:nvSpPr>
          <p:cNvPr id="598" name="Google Shape;598;p60"/>
          <p:cNvSpPr txBox="1"/>
          <p:nvPr/>
        </p:nvSpPr>
        <p:spPr>
          <a:xfrm>
            <a:off x="1603350" y="3648925"/>
            <a:ext cx="1493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“width”</a:t>
            </a: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std::map&lt;void*, int&gt;</a:t>
            </a:r>
            <a:endParaRPr sz="1100"/>
          </a:p>
        </p:txBody>
      </p:sp>
      <p:sp>
        <p:nvSpPr>
          <p:cNvPr id="599" name="Google Shape;599;p60"/>
          <p:cNvSpPr txBox="1"/>
          <p:nvPr/>
        </p:nvSpPr>
        <p:spPr>
          <a:xfrm>
            <a:off x="1603350" y="4182325"/>
            <a:ext cx="1493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“age”</a:t>
            </a: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std::map&lt;void*, int&gt;</a:t>
            </a:r>
            <a:endParaRPr sz="1100"/>
          </a:p>
        </p:txBody>
      </p:sp>
      <p:sp>
        <p:nvSpPr>
          <p:cNvPr id="600" name="Google Shape;600;p60"/>
          <p:cNvSpPr txBox="1"/>
          <p:nvPr/>
        </p:nvSpPr>
        <p:spPr>
          <a:xfrm>
            <a:off x="4653875" y="1724550"/>
            <a:ext cx="3731700" cy="3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38761D"/>
                </a:solidFill>
                <a:latin typeface="Roboto Mono"/>
                <a:ea typeface="Roboto Mono"/>
                <a:cs typeface="Roboto Mono"/>
                <a:sym typeface="Roboto Mono"/>
              </a:rPr>
              <a:t>Instance A (this = 0x7f000100), 67</a:t>
            </a:r>
            <a:endParaRPr sz="1000">
              <a:solidFill>
                <a:srgbClr val="38761D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grpSp>
        <p:nvGrpSpPr>
          <p:cNvPr id="601" name="Google Shape;601;p60"/>
          <p:cNvGrpSpPr/>
          <p:nvPr/>
        </p:nvGrpSpPr>
        <p:grpSpPr>
          <a:xfrm>
            <a:off x="3215647" y="2902372"/>
            <a:ext cx="1438239" cy="694203"/>
            <a:chOff x="3215647" y="1911772"/>
            <a:chExt cx="1438239" cy="694203"/>
          </a:xfrm>
        </p:grpSpPr>
        <p:cxnSp>
          <p:nvCxnSpPr>
            <p:cNvPr id="602" name="Google Shape;602;p60"/>
            <p:cNvCxnSpPr/>
            <p:nvPr/>
          </p:nvCxnSpPr>
          <p:spPr>
            <a:xfrm>
              <a:off x="3215647" y="2257300"/>
              <a:ext cx="5322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3" name="Google Shape;603;p60"/>
            <p:cNvCxnSpPr/>
            <p:nvPr/>
          </p:nvCxnSpPr>
          <p:spPr>
            <a:xfrm rot="10800000">
              <a:off x="3749875" y="2219875"/>
              <a:ext cx="0" cy="386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4" name="Google Shape;604;p60"/>
            <p:cNvCxnSpPr/>
            <p:nvPr/>
          </p:nvCxnSpPr>
          <p:spPr>
            <a:xfrm rot="10800000">
              <a:off x="3749875" y="1917700"/>
              <a:ext cx="0" cy="377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5" name="Google Shape;605;p60"/>
            <p:cNvCxnSpPr/>
            <p:nvPr/>
          </p:nvCxnSpPr>
          <p:spPr>
            <a:xfrm>
              <a:off x="3749687" y="2597572"/>
              <a:ext cx="9042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6" name="Google Shape;606;p60"/>
            <p:cNvCxnSpPr/>
            <p:nvPr/>
          </p:nvCxnSpPr>
          <p:spPr>
            <a:xfrm>
              <a:off x="3742592" y="1911772"/>
              <a:ext cx="9042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607" name="Google Shape;607;p60"/>
          <p:cNvGrpSpPr/>
          <p:nvPr/>
        </p:nvGrpSpPr>
        <p:grpSpPr>
          <a:xfrm>
            <a:off x="3588278" y="4431950"/>
            <a:ext cx="1065600" cy="0"/>
            <a:chOff x="4107703" y="4223050"/>
            <a:chExt cx="1065600" cy="0"/>
          </a:xfrm>
        </p:grpSpPr>
        <p:cxnSp>
          <p:nvCxnSpPr>
            <p:cNvPr id="608" name="Google Shape;608;p60"/>
            <p:cNvCxnSpPr/>
            <p:nvPr/>
          </p:nvCxnSpPr>
          <p:spPr>
            <a:xfrm>
              <a:off x="4107703" y="4223050"/>
              <a:ext cx="5322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9" name="Google Shape;609;p60"/>
            <p:cNvCxnSpPr/>
            <p:nvPr/>
          </p:nvCxnSpPr>
          <p:spPr>
            <a:xfrm>
              <a:off x="4641103" y="4223050"/>
              <a:ext cx="5322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610" name="Google Shape;610;p60"/>
          <p:cNvSpPr txBox="1"/>
          <p:nvPr/>
        </p:nvSpPr>
        <p:spPr>
          <a:xfrm>
            <a:off x="4653875" y="3400950"/>
            <a:ext cx="3731700" cy="3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Instance C (this = 0x7f000300), 32</a:t>
            </a:r>
            <a:endParaRPr sz="10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11" name="Google Shape;611;p60"/>
          <p:cNvSpPr txBox="1"/>
          <p:nvPr/>
        </p:nvSpPr>
        <p:spPr>
          <a:xfrm>
            <a:off x="4653875" y="2715150"/>
            <a:ext cx="3731700" cy="3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38761D"/>
                </a:solidFill>
                <a:latin typeface="Roboto Mono"/>
                <a:ea typeface="Roboto Mono"/>
                <a:cs typeface="Roboto Mono"/>
                <a:sym typeface="Roboto Mono"/>
              </a:rPr>
              <a:t>Instance A (this = 0x7f000100), 80</a:t>
            </a:r>
            <a:endParaRPr sz="1000">
              <a:solidFill>
                <a:srgbClr val="38761D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12" name="Google Shape;612;p60"/>
          <p:cNvSpPr txBox="1"/>
          <p:nvPr/>
        </p:nvSpPr>
        <p:spPr>
          <a:xfrm>
            <a:off x="4653875" y="3781950"/>
            <a:ext cx="3731700" cy="3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38761D"/>
                </a:solidFill>
                <a:latin typeface="Roboto Mono"/>
                <a:ea typeface="Roboto Mono"/>
                <a:cs typeface="Roboto Mono"/>
                <a:sym typeface="Roboto Mono"/>
              </a:rPr>
              <a:t>Instance A (this = 0x7f000100), 110</a:t>
            </a:r>
            <a:endParaRPr sz="1000">
              <a:solidFill>
                <a:srgbClr val="38761D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13" name="Google Shape;613;p60"/>
          <p:cNvSpPr txBox="1"/>
          <p:nvPr/>
        </p:nvSpPr>
        <p:spPr>
          <a:xfrm>
            <a:off x="4653875" y="4239150"/>
            <a:ext cx="3731700" cy="3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3C78D8"/>
                </a:solidFill>
                <a:latin typeface="Roboto Mono"/>
                <a:ea typeface="Roboto Mono"/>
                <a:cs typeface="Roboto Mono"/>
                <a:sym typeface="Roboto Mono"/>
              </a:rPr>
              <a:t>Instance B (this = 0x7f000200), 43</a:t>
            </a:r>
            <a:endParaRPr sz="1000">
              <a:solidFill>
                <a:srgbClr val="3C78D8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14" name="Google Shape;614;p60"/>
          <p:cNvSpPr/>
          <p:nvPr/>
        </p:nvSpPr>
        <p:spPr>
          <a:xfrm>
            <a:off x="1660100" y="1725175"/>
            <a:ext cx="1409700" cy="2928600"/>
          </a:xfrm>
          <a:prstGeom prst="rect">
            <a:avLst/>
          </a:prstGeom>
          <a:solidFill>
            <a:srgbClr val="FFAB40">
              <a:alpha val="45380"/>
            </a:srgb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666666"/>
                </a:solidFill>
              </a:rPr>
              <a:t>Does not depend on </a:t>
            </a:r>
            <a:r>
              <a:rPr lang="en-GB" sz="800" i="1">
                <a:solidFill>
                  <a:srgbClr val="666666"/>
                </a:solidFill>
              </a:rPr>
              <a:t>this</a:t>
            </a:r>
            <a:r>
              <a:rPr lang="en-GB" sz="800">
                <a:solidFill>
                  <a:srgbClr val="666666"/>
                </a:solidFill>
              </a:rPr>
              <a:t>!</a:t>
            </a:r>
            <a:endParaRPr sz="800">
              <a:solidFill>
                <a:srgbClr val="666666"/>
              </a:solidFill>
            </a:endParaRPr>
          </a:p>
        </p:txBody>
      </p:sp>
      <p:sp>
        <p:nvSpPr>
          <p:cNvPr id="615" name="Google Shape;615;p60"/>
          <p:cNvSpPr txBox="1"/>
          <p:nvPr/>
        </p:nvSpPr>
        <p:spPr>
          <a:xfrm>
            <a:off x="1989850" y="4724950"/>
            <a:ext cx="1021500" cy="47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Instances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616" name="Google Shape;616;p60"/>
          <p:cNvSpPr txBox="1"/>
          <p:nvPr/>
        </p:nvSpPr>
        <p:spPr>
          <a:xfrm>
            <a:off x="5037850" y="4724950"/>
            <a:ext cx="1446600" cy="47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Key/Value pairs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617" name="Google Shape;617;p6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55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6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But everything is static?</a:t>
            </a:r>
            <a:endParaRPr/>
          </a:p>
        </p:txBody>
      </p:sp>
      <p:sp>
        <p:nvSpPr>
          <p:cNvPr id="623" name="Google Shape;623;p6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Solution: </a:t>
            </a:r>
            <a:r>
              <a:rPr lang="en-GB" b="1">
                <a:solidFill>
                  <a:srgbClr val="FFFFFF"/>
                </a:solidFill>
              </a:rPr>
              <a:t>each </a:t>
            </a:r>
            <a:r>
              <a:rPr lang="en-GB" b="1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key</a:t>
            </a:r>
            <a:r>
              <a:rPr lang="en-GB" b="1">
                <a:solidFill>
                  <a:srgbClr val="FFFFFF"/>
                </a:solidFill>
              </a:rPr>
              <a:t> points to a map of this pointers!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624" name="Google Shape;624;p61"/>
          <p:cNvSpPr txBox="1"/>
          <p:nvPr/>
        </p:nvSpPr>
        <p:spPr>
          <a:xfrm>
            <a:off x="1429800" y="1725175"/>
            <a:ext cx="6284400" cy="4398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using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map = semi::static_map&lt;Key, Value&gt;;</a:t>
            </a: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25" name="Google Shape;625;p61"/>
          <p:cNvSpPr/>
          <p:nvPr/>
        </p:nvSpPr>
        <p:spPr>
          <a:xfrm>
            <a:off x="4355999" y="1859925"/>
            <a:ext cx="453900" cy="210900"/>
          </a:xfrm>
          <a:prstGeom prst="rect">
            <a:avLst/>
          </a:prstGeom>
          <a:solidFill>
            <a:srgbClr val="FFAB40">
              <a:alpha val="34620"/>
            </a:srgbClr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6" name="Google Shape;626;p6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56</a:t>
            </a:fld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6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But everything is static?</a:t>
            </a:r>
            <a:endParaRPr/>
          </a:p>
        </p:txBody>
      </p:sp>
      <p:sp>
        <p:nvSpPr>
          <p:cNvPr id="632" name="Google Shape;632;p6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Solution: </a:t>
            </a:r>
            <a:r>
              <a:rPr lang="en-GB" b="1">
                <a:solidFill>
                  <a:srgbClr val="FFFFFF"/>
                </a:solidFill>
              </a:rPr>
              <a:t>each </a:t>
            </a:r>
            <a:r>
              <a:rPr lang="en-GB" b="1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key</a:t>
            </a:r>
            <a:r>
              <a:rPr lang="en-GB" b="1">
                <a:solidFill>
                  <a:srgbClr val="FFFFFF"/>
                </a:solidFill>
              </a:rPr>
              <a:t> points to a map of this pointers!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633" name="Google Shape;633;p62"/>
          <p:cNvSpPr txBox="1"/>
          <p:nvPr/>
        </p:nvSpPr>
        <p:spPr>
          <a:xfrm>
            <a:off x="1429800" y="1725175"/>
            <a:ext cx="6284400" cy="4398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using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map = semi::static_map&lt;Key, std::map&lt;void*, Value&gt;&gt;;</a:t>
            </a: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34" name="Google Shape;634;p62"/>
          <p:cNvSpPr/>
          <p:nvPr/>
        </p:nvSpPr>
        <p:spPr>
          <a:xfrm>
            <a:off x="4356002" y="1859925"/>
            <a:ext cx="1851600" cy="210900"/>
          </a:xfrm>
          <a:prstGeom prst="rect">
            <a:avLst/>
          </a:prstGeom>
          <a:solidFill>
            <a:srgbClr val="FFAB40">
              <a:alpha val="34620"/>
            </a:srgbClr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5" name="Google Shape;635;p6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57</a:t>
            </a:fld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6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But everything is static?</a:t>
            </a:r>
            <a:endParaRPr/>
          </a:p>
        </p:txBody>
      </p:sp>
      <p:sp>
        <p:nvSpPr>
          <p:cNvPr id="641" name="Google Shape;641;p6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Solution: </a:t>
            </a:r>
            <a:r>
              <a:rPr lang="en-GB" b="1">
                <a:solidFill>
                  <a:srgbClr val="FFFFFF"/>
                </a:solidFill>
              </a:rPr>
              <a:t>each </a:t>
            </a:r>
            <a:r>
              <a:rPr lang="en-GB" b="1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key</a:t>
            </a:r>
            <a:r>
              <a:rPr lang="en-GB" b="1">
                <a:solidFill>
                  <a:srgbClr val="FFFFFF"/>
                </a:solidFill>
              </a:rPr>
              <a:t> points to a map of this pointers!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642" name="Google Shape;642;p63"/>
          <p:cNvSpPr txBox="1"/>
          <p:nvPr/>
        </p:nvSpPr>
        <p:spPr>
          <a:xfrm>
            <a:off x="425675" y="1663800"/>
            <a:ext cx="8286300" cy="32493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namespace 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semi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&lt;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Key,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Value&gt;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map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public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template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&lt;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 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Lambda&gt;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Value&amp; get(Lambda lambda)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{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return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instance_map::get(lambda)[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this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];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}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private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using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instance_map = semi::static_map&lt;Key, flat_map&lt;void*, Value&gt;&gt;;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};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} </a:t>
            </a:r>
            <a:r>
              <a:rPr lang="en-GB" sz="1100">
                <a:solidFill>
                  <a:srgbClr val="38761D"/>
                </a:solidFill>
                <a:latin typeface="Roboto Mono"/>
                <a:ea typeface="Roboto Mono"/>
                <a:cs typeface="Roboto Mono"/>
                <a:sym typeface="Roboto Mono"/>
              </a:rPr>
              <a:t>// namespace semi</a:t>
            </a:r>
            <a:endParaRPr sz="1100">
              <a:solidFill>
                <a:srgbClr val="38761D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semi::map&lt;std::string, std::string&gt; m;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m.get(ID(</a:t>
            </a:r>
            <a:r>
              <a:rPr lang="en-GB" sz="1100">
                <a:solidFill>
                  <a:srgbClr val="A31515"/>
                </a:solidFill>
                <a:latin typeface="Roboto Mono"/>
                <a:ea typeface="Roboto Mono"/>
                <a:cs typeface="Roboto Mono"/>
                <a:sym typeface="Roboto Mono"/>
              </a:rPr>
              <a:t>"conference"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)) = </a:t>
            </a:r>
            <a:r>
              <a:rPr lang="en-GB" sz="1100">
                <a:solidFill>
                  <a:srgbClr val="A31515"/>
                </a:solidFill>
                <a:latin typeface="Roboto Mono"/>
                <a:ea typeface="Roboto Mono"/>
                <a:cs typeface="Roboto Mono"/>
                <a:sym typeface="Roboto Mono"/>
              </a:rPr>
              <a:t>"cppcon"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43" name="Google Shape;643;p63"/>
          <p:cNvSpPr/>
          <p:nvPr/>
        </p:nvSpPr>
        <p:spPr>
          <a:xfrm>
            <a:off x="673950" y="2943225"/>
            <a:ext cx="2178000" cy="210900"/>
          </a:xfrm>
          <a:prstGeom prst="rect">
            <a:avLst/>
          </a:prstGeom>
          <a:solidFill>
            <a:srgbClr val="FFAB40">
              <a:alpha val="34620"/>
            </a:srgbClr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44" name="Google Shape;644;p63"/>
          <p:cNvCxnSpPr>
            <a:stCxn id="645" idx="1"/>
            <a:endCxn id="643" idx="3"/>
          </p:cNvCxnSpPr>
          <p:nvPr/>
        </p:nvCxnSpPr>
        <p:spPr>
          <a:xfrm flipH="1">
            <a:off x="2852000" y="2750800"/>
            <a:ext cx="427500" cy="297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45" name="Google Shape;645;p63"/>
          <p:cNvSpPr txBox="1"/>
          <p:nvPr/>
        </p:nvSpPr>
        <p:spPr>
          <a:xfrm>
            <a:off x="3279500" y="2601850"/>
            <a:ext cx="735900" cy="2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Not static</a:t>
            </a:r>
            <a:endParaRPr sz="1000"/>
          </a:p>
        </p:txBody>
      </p:sp>
      <p:sp>
        <p:nvSpPr>
          <p:cNvPr id="646" name="Google Shape;646;p63"/>
          <p:cNvSpPr/>
          <p:nvPr/>
        </p:nvSpPr>
        <p:spPr>
          <a:xfrm>
            <a:off x="968225" y="2258475"/>
            <a:ext cx="365400" cy="210900"/>
          </a:xfrm>
          <a:prstGeom prst="rect">
            <a:avLst/>
          </a:prstGeom>
          <a:solidFill>
            <a:srgbClr val="FFAB40">
              <a:alpha val="34620"/>
            </a:srgbClr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7" name="Google Shape;647;p6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58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6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But everything is static?</a:t>
            </a:r>
            <a:endParaRPr/>
          </a:p>
        </p:txBody>
      </p:sp>
      <p:sp>
        <p:nvSpPr>
          <p:cNvPr id="653" name="Google Shape;653;p6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Invert the map: </a:t>
            </a:r>
            <a:r>
              <a:rPr lang="en-GB" b="1">
                <a:solidFill>
                  <a:srgbClr val="FFFFFF"/>
                </a:solidFill>
              </a:rPr>
              <a:t>each </a:t>
            </a:r>
            <a:r>
              <a:rPr lang="en-GB" b="1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key</a:t>
            </a:r>
            <a:r>
              <a:rPr lang="en-GB" b="1">
                <a:solidFill>
                  <a:srgbClr val="FFFFFF"/>
                </a:solidFill>
              </a:rPr>
              <a:t> points to a map of this pointers!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654" name="Google Shape;654;p64"/>
          <p:cNvSpPr txBox="1"/>
          <p:nvPr/>
        </p:nvSpPr>
        <p:spPr>
          <a:xfrm>
            <a:off x="425675" y="1663800"/>
            <a:ext cx="8286300" cy="32493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namespace 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semi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&lt;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Key,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Value&gt;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map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public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template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&lt;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 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Lambda&gt;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Value&amp; get(Lambda lambda)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{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return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instance_map::get(lambda)[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this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];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}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private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using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instance_map = semi::static_map&lt;Key, std::map&lt;void*, Value&gt;&gt;;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};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} </a:t>
            </a:r>
            <a:r>
              <a:rPr lang="en-GB" sz="1100">
                <a:solidFill>
                  <a:srgbClr val="38761D"/>
                </a:solidFill>
                <a:latin typeface="Roboto Mono"/>
                <a:ea typeface="Roboto Mono"/>
                <a:cs typeface="Roboto Mono"/>
                <a:sym typeface="Roboto Mono"/>
              </a:rPr>
              <a:t>// namespace semi</a:t>
            </a:r>
            <a:endParaRPr sz="1100">
              <a:solidFill>
                <a:srgbClr val="38761D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semi::map&lt;std::string, std::string&gt; m;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m.get(ID(</a:t>
            </a:r>
            <a:r>
              <a:rPr lang="en-GB" sz="1100">
                <a:solidFill>
                  <a:srgbClr val="A31515"/>
                </a:solidFill>
                <a:latin typeface="Roboto Mono"/>
                <a:ea typeface="Roboto Mono"/>
                <a:cs typeface="Roboto Mono"/>
                <a:sym typeface="Roboto Mono"/>
              </a:rPr>
              <a:t>"conference"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)) = </a:t>
            </a:r>
            <a:r>
              <a:rPr lang="en-GB" sz="1100">
                <a:solidFill>
                  <a:srgbClr val="A31515"/>
                </a:solidFill>
                <a:latin typeface="Roboto Mono"/>
                <a:ea typeface="Roboto Mono"/>
                <a:cs typeface="Roboto Mono"/>
                <a:sym typeface="Roboto Mono"/>
              </a:rPr>
              <a:t>"cppcon"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55" name="Google Shape;655;p64"/>
          <p:cNvSpPr/>
          <p:nvPr/>
        </p:nvSpPr>
        <p:spPr>
          <a:xfrm>
            <a:off x="2433425" y="3794550"/>
            <a:ext cx="3781500" cy="210900"/>
          </a:xfrm>
          <a:prstGeom prst="rect">
            <a:avLst/>
          </a:prstGeom>
          <a:solidFill>
            <a:srgbClr val="FFAB40">
              <a:alpha val="34620"/>
            </a:srgbClr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6" name="Google Shape;656;p64"/>
          <p:cNvSpPr/>
          <p:nvPr/>
        </p:nvSpPr>
        <p:spPr>
          <a:xfrm>
            <a:off x="1415225" y="3280075"/>
            <a:ext cx="1018200" cy="210900"/>
          </a:xfrm>
          <a:prstGeom prst="rect">
            <a:avLst/>
          </a:prstGeom>
          <a:solidFill>
            <a:srgbClr val="FFAB40">
              <a:alpha val="34620"/>
            </a:srgbClr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57" name="Google Shape;657;p64"/>
          <p:cNvCxnSpPr/>
          <p:nvPr/>
        </p:nvCxnSpPr>
        <p:spPr>
          <a:xfrm flipH="1">
            <a:off x="2490375" y="2795225"/>
            <a:ext cx="1901100" cy="484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58" name="Google Shape;658;p64"/>
          <p:cNvCxnSpPr/>
          <p:nvPr/>
        </p:nvCxnSpPr>
        <p:spPr>
          <a:xfrm>
            <a:off x="4497900" y="2816500"/>
            <a:ext cx="439800" cy="886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59" name="Google Shape;659;p64"/>
          <p:cNvSpPr txBox="1"/>
          <p:nvPr/>
        </p:nvSpPr>
        <p:spPr>
          <a:xfrm>
            <a:off x="3973850" y="2497325"/>
            <a:ext cx="1347000" cy="2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Uses </a:t>
            </a:r>
            <a:r>
              <a:rPr lang="en-GB" sz="1000">
                <a:latin typeface="Roboto Mono"/>
                <a:ea typeface="Roboto Mono"/>
                <a:cs typeface="Roboto Mono"/>
                <a:sym typeface="Roboto Mono"/>
              </a:rPr>
              <a:t>static_map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60" name="Google Shape;660;p6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59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20188" cy="5130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灯片编号占位符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6</a:t>
            </a:fld>
            <a:endParaRPr lang="en-GB"/>
          </a:p>
        </p:txBody>
      </p:sp>
      <p:sp>
        <p:nvSpPr>
          <p:cNvPr id="6" name="矩形 5"/>
          <p:cNvSpPr/>
          <p:nvPr/>
        </p:nvSpPr>
        <p:spPr>
          <a:xfrm>
            <a:off x="1522293" y="512859"/>
            <a:ext cx="14221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静态检查</a:t>
            </a:r>
            <a:endParaRPr lang="zh-CN" altLang="en-US" sz="2400" b="1" dirty="0">
              <a:solidFill>
                <a:srgbClr val="6F350A"/>
              </a:solidFill>
              <a:latin typeface="隶书" pitchFamily="49" charset="-122"/>
              <a:ea typeface="隶书" pitchFamily="49" charset="-122"/>
            </a:endParaRPr>
          </a:p>
        </p:txBody>
      </p:sp>
      <p:cxnSp>
        <p:nvCxnSpPr>
          <p:cNvPr id="16" name="直接连接符 15"/>
          <p:cNvCxnSpPr>
            <a:stCxn id="6" idx="3"/>
            <a:endCxn id="27" idx="1"/>
          </p:cNvCxnSpPr>
          <p:nvPr/>
        </p:nvCxnSpPr>
        <p:spPr>
          <a:xfrm>
            <a:off x="2944477" y="743692"/>
            <a:ext cx="586726" cy="96985"/>
          </a:xfrm>
          <a:prstGeom prst="curvedConnector3">
            <a:avLst>
              <a:gd name="adj1" fmla="val 50000"/>
            </a:avLst>
          </a:prstGeom>
          <a:ln w="4762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3531203" y="609844"/>
            <a:ext cx="8034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探测</a:t>
            </a:r>
          </a:p>
        </p:txBody>
      </p:sp>
      <p:sp>
        <p:nvSpPr>
          <p:cNvPr id="28" name="矩形 27"/>
          <p:cNvSpPr/>
          <p:nvPr/>
        </p:nvSpPr>
        <p:spPr>
          <a:xfrm>
            <a:off x="4868164" y="713752"/>
            <a:ext cx="17315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编译期计算</a:t>
            </a:r>
          </a:p>
        </p:txBody>
      </p:sp>
      <p:cxnSp>
        <p:nvCxnSpPr>
          <p:cNvPr id="30" name="直接连接符 15"/>
          <p:cNvCxnSpPr>
            <a:stCxn id="27" idx="3"/>
            <a:endCxn id="28" idx="1"/>
          </p:cNvCxnSpPr>
          <p:nvPr/>
        </p:nvCxnSpPr>
        <p:spPr>
          <a:xfrm>
            <a:off x="4334628" y="840677"/>
            <a:ext cx="533536" cy="103908"/>
          </a:xfrm>
          <a:prstGeom prst="curvedConnector3">
            <a:avLst>
              <a:gd name="adj1" fmla="val 50000"/>
            </a:avLst>
          </a:prstGeom>
          <a:ln w="4762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 30"/>
          <p:cNvSpPr/>
          <p:nvPr/>
        </p:nvSpPr>
        <p:spPr>
          <a:xfrm>
            <a:off x="7084893" y="928497"/>
            <a:ext cx="8034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反射</a:t>
            </a:r>
          </a:p>
        </p:txBody>
      </p:sp>
      <p:cxnSp>
        <p:nvCxnSpPr>
          <p:cNvPr id="32" name="直接连接符 15"/>
          <p:cNvCxnSpPr/>
          <p:nvPr/>
        </p:nvCxnSpPr>
        <p:spPr>
          <a:xfrm>
            <a:off x="6599728" y="979222"/>
            <a:ext cx="485165" cy="214745"/>
          </a:xfrm>
          <a:prstGeom prst="curvedConnector3">
            <a:avLst>
              <a:gd name="adj1" fmla="val 50000"/>
            </a:avLst>
          </a:prstGeom>
          <a:ln w="4762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矩形 36"/>
          <p:cNvSpPr/>
          <p:nvPr/>
        </p:nvSpPr>
        <p:spPr>
          <a:xfrm>
            <a:off x="4417892" y="1524242"/>
            <a:ext cx="26597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从编译期到运行期</a:t>
            </a:r>
          </a:p>
        </p:txBody>
      </p:sp>
      <p:cxnSp>
        <p:nvCxnSpPr>
          <p:cNvPr id="38" name="直接连接符 15"/>
          <p:cNvCxnSpPr>
            <a:stCxn id="31" idx="2"/>
            <a:endCxn id="37" idx="3"/>
          </p:cNvCxnSpPr>
          <p:nvPr/>
        </p:nvCxnSpPr>
        <p:spPr>
          <a:xfrm rot="5400000">
            <a:off x="7099644" y="1368112"/>
            <a:ext cx="364913" cy="409012"/>
          </a:xfrm>
          <a:prstGeom prst="curvedConnector2">
            <a:avLst/>
          </a:prstGeom>
          <a:ln w="508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矩形 46"/>
          <p:cNvSpPr/>
          <p:nvPr/>
        </p:nvSpPr>
        <p:spPr>
          <a:xfrm>
            <a:off x="1522293" y="2036864"/>
            <a:ext cx="26597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从运行期到编译期</a:t>
            </a:r>
          </a:p>
        </p:txBody>
      </p:sp>
      <p:cxnSp>
        <p:nvCxnSpPr>
          <p:cNvPr id="49" name="直接连接符 15"/>
          <p:cNvCxnSpPr>
            <a:stCxn id="47" idx="0"/>
            <a:endCxn id="37" idx="1"/>
          </p:cNvCxnSpPr>
          <p:nvPr/>
        </p:nvCxnSpPr>
        <p:spPr>
          <a:xfrm rot="5400000" flipH="1" flipV="1">
            <a:off x="3494124" y="1113096"/>
            <a:ext cx="281789" cy="1565748"/>
          </a:xfrm>
          <a:prstGeom prst="curvedConnector2">
            <a:avLst/>
          </a:prstGeom>
          <a:ln w="508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矩形 50"/>
          <p:cNvSpPr/>
          <p:nvPr/>
        </p:nvSpPr>
        <p:spPr>
          <a:xfrm>
            <a:off x="1667768" y="2930479"/>
            <a:ext cx="17315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泛化与统一</a:t>
            </a:r>
          </a:p>
        </p:txBody>
      </p:sp>
      <p:cxnSp>
        <p:nvCxnSpPr>
          <p:cNvPr id="52" name="直接连接符 15"/>
          <p:cNvCxnSpPr>
            <a:stCxn id="51" idx="0"/>
            <a:endCxn id="47" idx="2"/>
          </p:cNvCxnSpPr>
          <p:nvPr/>
        </p:nvCxnSpPr>
        <p:spPr>
          <a:xfrm rot="5400000" flipH="1" flipV="1">
            <a:off x="2476872" y="2555207"/>
            <a:ext cx="431950" cy="318594"/>
          </a:xfrm>
          <a:prstGeom prst="curvedConnector3">
            <a:avLst>
              <a:gd name="adj1" fmla="val 50000"/>
            </a:avLst>
          </a:prstGeom>
          <a:ln w="508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 54"/>
          <p:cNvSpPr/>
          <p:nvPr/>
        </p:nvSpPr>
        <p:spPr>
          <a:xfrm>
            <a:off x="4210078" y="2757297"/>
            <a:ext cx="20425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消除重复</a:t>
            </a:r>
            <a:r>
              <a:rPr lang="en-US" altLang="zh-CN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(</a:t>
            </a:r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宏</a:t>
            </a:r>
            <a:r>
              <a:rPr lang="en-US" altLang="zh-CN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)</a:t>
            </a:r>
            <a:endParaRPr lang="zh-CN" altLang="en-US" sz="2400" b="1" dirty="0" smtClean="0">
              <a:solidFill>
                <a:srgbClr val="6F350A"/>
              </a:solidFill>
              <a:latin typeface="隶书" pitchFamily="49" charset="-122"/>
              <a:ea typeface="隶书" pitchFamily="49" charset="-122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3164057" y="3782532"/>
            <a:ext cx="17315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易用和灵活</a:t>
            </a:r>
          </a:p>
        </p:txBody>
      </p:sp>
      <p:cxnSp>
        <p:nvCxnSpPr>
          <p:cNvPr id="57" name="直接连接符 15"/>
          <p:cNvCxnSpPr>
            <a:stCxn id="51" idx="3"/>
            <a:endCxn id="55" idx="1"/>
          </p:cNvCxnSpPr>
          <p:nvPr/>
        </p:nvCxnSpPr>
        <p:spPr>
          <a:xfrm flipV="1">
            <a:off x="3399332" y="2988130"/>
            <a:ext cx="810746" cy="173182"/>
          </a:xfrm>
          <a:prstGeom prst="curvedConnector3">
            <a:avLst>
              <a:gd name="adj1" fmla="val 50000"/>
            </a:avLst>
          </a:prstGeom>
          <a:ln w="508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连接符 15"/>
          <p:cNvCxnSpPr>
            <a:stCxn id="55" idx="2"/>
            <a:endCxn id="56" idx="0"/>
          </p:cNvCxnSpPr>
          <p:nvPr/>
        </p:nvCxnSpPr>
        <p:spPr>
          <a:xfrm rot="5400000">
            <a:off x="4348811" y="2899991"/>
            <a:ext cx="563570" cy="1201513"/>
          </a:xfrm>
          <a:prstGeom prst="curvedConnector3">
            <a:avLst>
              <a:gd name="adj1" fmla="val 50000"/>
            </a:avLst>
          </a:prstGeom>
          <a:ln w="508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1" name="Picture 7" descr="C:\Users\Administrator\Documents\Tencent Files\383121719\FileRecv\start_透明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606858" y="3013362"/>
            <a:ext cx="853813" cy="1049479"/>
          </a:xfrm>
          <a:prstGeom prst="rect">
            <a:avLst/>
          </a:prstGeom>
          <a:noFill/>
        </p:spPr>
      </p:pic>
      <p:sp>
        <p:nvSpPr>
          <p:cNvPr id="71" name="矩形 70"/>
          <p:cNvSpPr/>
          <p:nvPr/>
        </p:nvSpPr>
        <p:spPr>
          <a:xfrm>
            <a:off x="6087366" y="3941860"/>
            <a:ext cx="17315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使用元编程</a:t>
            </a:r>
          </a:p>
        </p:txBody>
      </p:sp>
      <p:cxnSp>
        <p:nvCxnSpPr>
          <p:cNvPr id="121" name="直接连接符 15"/>
          <p:cNvCxnSpPr>
            <a:stCxn id="56" idx="3"/>
          </p:cNvCxnSpPr>
          <p:nvPr/>
        </p:nvCxnSpPr>
        <p:spPr>
          <a:xfrm>
            <a:off x="4895621" y="4013365"/>
            <a:ext cx="1172670" cy="212271"/>
          </a:xfrm>
          <a:prstGeom prst="curvedConnector3">
            <a:avLst>
              <a:gd name="adj1" fmla="val 50000"/>
            </a:avLst>
          </a:prstGeom>
          <a:ln w="508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6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But everything is static?</a:t>
            </a:r>
            <a:endParaRPr/>
          </a:p>
        </p:txBody>
      </p:sp>
      <p:sp>
        <p:nvSpPr>
          <p:cNvPr id="666" name="Google Shape;666;p6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Invert the map: </a:t>
            </a:r>
            <a:r>
              <a:rPr lang="en-GB" b="1">
                <a:solidFill>
                  <a:srgbClr val="FFFFFF"/>
                </a:solidFill>
              </a:rPr>
              <a:t>each </a:t>
            </a:r>
            <a:r>
              <a:rPr lang="en-GB" b="1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key</a:t>
            </a:r>
            <a:r>
              <a:rPr lang="en-GB" b="1">
                <a:solidFill>
                  <a:srgbClr val="FFFFFF"/>
                </a:solidFill>
              </a:rPr>
              <a:t> points to a map of this pointers!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667" name="Google Shape;667;p65"/>
          <p:cNvSpPr txBox="1"/>
          <p:nvPr/>
        </p:nvSpPr>
        <p:spPr>
          <a:xfrm>
            <a:off x="425675" y="1663800"/>
            <a:ext cx="8286300" cy="32493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namespace 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semi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&lt;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Key,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Value&gt;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map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public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template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&lt;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 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Lambda&gt;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Value&amp; get(Lambda lambda)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{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return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instance_map::get(lambda)[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this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];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}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private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using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instance_map = semi::static_map&lt;Key, std::map&lt;void*, Value&gt;&gt;;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};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} </a:t>
            </a:r>
            <a:r>
              <a:rPr lang="en-GB" sz="1100">
                <a:solidFill>
                  <a:srgbClr val="38761D"/>
                </a:solidFill>
                <a:latin typeface="Roboto Mono"/>
                <a:ea typeface="Roboto Mono"/>
                <a:cs typeface="Roboto Mono"/>
                <a:sym typeface="Roboto Mono"/>
              </a:rPr>
              <a:t>// namespace semi</a:t>
            </a:r>
            <a:endParaRPr sz="1100">
              <a:solidFill>
                <a:srgbClr val="38761D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semi::map&lt;std::string, std::string&gt; m;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m.get(ID(</a:t>
            </a:r>
            <a:r>
              <a:rPr lang="en-GB" sz="1100">
                <a:solidFill>
                  <a:srgbClr val="A31515"/>
                </a:solidFill>
                <a:latin typeface="Roboto Mono"/>
                <a:ea typeface="Roboto Mono"/>
                <a:cs typeface="Roboto Mono"/>
                <a:sym typeface="Roboto Mono"/>
              </a:rPr>
              <a:t>"conference"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)) = </a:t>
            </a:r>
            <a:r>
              <a:rPr lang="en-GB" sz="1100">
                <a:solidFill>
                  <a:srgbClr val="A31515"/>
                </a:solidFill>
                <a:latin typeface="Roboto Mono"/>
                <a:ea typeface="Roboto Mono"/>
                <a:cs typeface="Roboto Mono"/>
                <a:sym typeface="Roboto Mono"/>
              </a:rPr>
              <a:t>"cppcon"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68" name="Google Shape;668;p65"/>
          <p:cNvSpPr/>
          <p:nvPr/>
        </p:nvSpPr>
        <p:spPr>
          <a:xfrm>
            <a:off x="4306350" y="3780375"/>
            <a:ext cx="1823400" cy="210900"/>
          </a:xfrm>
          <a:prstGeom prst="rect">
            <a:avLst/>
          </a:prstGeom>
          <a:solidFill>
            <a:srgbClr val="FFAB40">
              <a:alpha val="34620"/>
            </a:srgbClr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9" name="Google Shape;669;p65"/>
          <p:cNvSpPr/>
          <p:nvPr/>
        </p:nvSpPr>
        <p:spPr>
          <a:xfrm>
            <a:off x="3501000" y="3280075"/>
            <a:ext cx="542700" cy="210900"/>
          </a:xfrm>
          <a:prstGeom prst="rect">
            <a:avLst/>
          </a:prstGeom>
          <a:solidFill>
            <a:srgbClr val="FFAB40">
              <a:alpha val="34620"/>
            </a:srgbClr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70" name="Google Shape;670;p65"/>
          <p:cNvCxnSpPr>
            <a:endCxn id="669" idx="0"/>
          </p:cNvCxnSpPr>
          <p:nvPr/>
        </p:nvCxnSpPr>
        <p:spPr>
          <a:xfrm flipH="1">
            <a:off x="3772350" y="2880475"/>
            <a:ext cx="257400" cy="399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71" name="Google Shape;671;p65"/>
          <p:cNvSpPr txBox="1"/>
          <p:nvPr/>
        </p:nvSpPr>
        <p:spPr>
          <a:xfrm>
            <a:off x="3279500" y="2608925"/>
            <a:ext cx="2050200" cy="2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Use this parameter as the key</a:t>
            </a:r>
            <a:endParaRPr sz="1000"/>
          </a:p>
        </p:txBody>
      </p:sp>
      <p:sp>
        <p:nvSpPr>
          <p:cNvPr id="672" name="Google Shape;672;p6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60</a:t>
            </a:fld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6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But everything is static?</a:t>
            </a:r>
            <a:endParaRPr/>
          </a:p>
        </p:txBody>
      </p:sp>
      <p:sp>
        <p:nvSpPr>
          <p:cNvPr id="678" name="Google Shape;678;p66"/>
          <p:cNvSpPr txBox="1">
            <a:spLocks noGrp="1"/>
          </p:cNvSpPr>
          <p:nvPr>
            <p:ph type="body" idx="1"/>
          </p:nvPr>
        </p:nvSpPr>
        <p:spPr>
          <a:xfrm>
            <a:off x="311700" y="1301725"/>
            <a:ext cx="8520600" cy="225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But wait, doesn’t that defeat the object?</a:t>
            </a:r>
            <a:endParaRPr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FFFFFF"/>
              </a:buClr>
              <a:buSzPts val="1800"/>
              <a:buChar char="●"/>
            </a:pPr>
            <a:r>
              <a:rPr lang="en-GB">
                <a:solidFill>
                  <a:srgbClr val="FFFFFF"/>
                </a:solidFill>
              </a:rPr>
              <a:t>Calculating the hash of a memory address is often computationally more efficient compared to hashing other key types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679" name="Google Shape;679;p66"/>
          <p:cNvSpPr txBox="1"/>
          <p:nvPr/>
        </p:nvSpPr>
        <p:spPr>
          <a:xfrm>
            <a:off x="1291775" y="3488300"/>
            <a:ext cx="6284400" cy="7968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using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map = semi::static_map&lt;Key, std::map&lt;void*, Value&gt;</a:t>
            </a:r>
            <a:r>
              <a:rPr lang="en-GB" sz="1100" baseline="30000"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&gt;;</a:t>
            </a: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80" name="Google Shape;680;p66"/>
          <p:cNvSpPr/>
          <p:nvPr/>
        </p:nvSpPr>
        <p:spPr>
          <a:xfrm>
            <a:off x="4207025" y="3562025"/>
            <a:ext cx="1803900" cy="210900"/>
          </a:xfrm>
          <a:prstGeom prst="rect">
            <a:avLst/>
          </a:prstGeom>
          <a:solidFill>
            <a:srgbClr val="FFAB40">
              <a:alpha val="34620"/>
            </a:srgbClr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1" name="Google Shape;681;p66"/>
          <p:cNvSpPr txBox="1"/>
          <p:nvPr/>
        </p:nvSpPr>
        <p:spPr>
          <a:xfrm>
            <a:off x="4172475" y="3888651"/>
            <a:ext cx="1716000" cy="2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Often only has 1-3 entries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682" name="Google Shape;682;p66"/>
          <p:cNvCxnSpPr/>
          <p:nvPr/>
        </p:nvCxnSpPr>
        <p:spPr>
          <a:xfrm flipH="1">
            <a:off x="5179100" y="3809725"/>
            <a:ext cx="212700" cy="191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83" name="Google Shape;683;p66"/>
          <p:cNvSpPr txBox="1">
            <a:spLocks noGrp="1"/>
          </p:cNvSpPr>
          <p:nvPr>
            <p:ph type="body" idx="1"/>
          </p:nvPr>
        </p:nvSpPr>
        <p:spPr>
          <a:xfrm>
            <a:off x="311700" y="1301725"/>
            <a:ext cx="8520600" cy="225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But wait, doesn’t that defeat the object?</a:t>
            </a:r>
            <a:endParaRPr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GB">
                <a:solidFill>
                  <a:srgbClr val="FFFFFF"/>
                </a:solidFill>
              </a:rPr>
              <a:t>Calculating the hash of a memory address is often computationally more efficient compared to hashing other key types</a:t>
            </a:r>
            <a:endParaRPr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FFFFFF"/>
              </a:buClr>
              <a:buSzPts val="1800"/>
              <a:buChar char="●"/>
            </a:pPr>
            <a:r>
              <a:rPr lang="en-GB">
                <a:solidFill>
                  <a:srgbClr val="FFFFFF"/>
                </a:solidFill>
              </a:rPr>
              <a:t>You normally have a large number of keys compared to the number of instances (especially true for caches)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684" name="Google Shape;684;p6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61</a:t>
            </a:fld>
            <a:endParaRPr/>
          </a:p>
        </p:txBody>
      </p:sp>
      <p:sp>
        <p:nvSpPr>
          <p:cNvPr id="685" name="Google Shape;685;p66"/>
          <p:cNvSpPr txBox="1"/>
          <p:nvPr/>
        </p:nvSpPr>
        <p:spPr>
          <a:xfrm>
            <a:off x="49650" y="4895486"/>
            <a:ext cx="7002300" cy="47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baseline="30000">
                <a:solidFill>
                  <a:schemeClr val="dk1"/>
                </a:solidFill>
              </a:rPr>
              <a:t>1</a:t>
            </a:r>
            <a:r>
              <a:rPr lang="en-GB" sz="900">
                <a:solidFill>
                  <a:schemeClr val="dk1"/>
                </a:solidFill>
              </a:rPr>
              <a:t>even better performance is achieved by using a flat map container type here which is used in the final benchmarked code</a:t>
            </a:r>
            <a:endParaRPr sz="9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0" name="Google Shape;690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8900" y="1450975"/>
            <a:ext cx="5646200" cy="3387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91" name="Google Shape;691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48900" y="1450975"/>
            <a:ext cx="5646200" cy="3387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92" name="Google Shape;692;p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48900" y="1450975"/>
            <a:ext cx="5646200" cy="3387726"/>
          </a:xfrm>
          <a:prstGeom prst="rect">
            <a:avLst/>
          </a:prstGeom>
          <a:noFill/>
          <a:ln>
            <a:noFill/>
          </a:ln>
        </p:spPr>
      </p:pic>
      <p:sp>
        <p:nvSpPr>
          <p:cNvPr id="693" name="Google Shape;693;p6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But everything is static?</a:t>
            </a:r>
            <a:endParaRPr/>
          </a:p>
        </p:txBody>
      </p:sp>
      <p:sp>
        <p:nvSpPr>
          <p:cNvPr id="694" name="Google Shape;694;p67"/>
          <p:cNvSpPr txBox="1">
            <a:spLocks noGrp="1"/>
          </p:cNvSpPr>
          <p:nvPr>
            <p:ph type="body" idx="1"/>
          </p:nvPr>
        </p:nvSpPr>
        <p:spPr>
          <a:xfrm>
            <a:off x="311700" y="1000075"/>
            <a:ext cx="8520600" cy="4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Benchmarks</a:t>
            </a:r>
            <a:endParaRPr baseline="30000">
              <a:solidFill>
                <a:srgbClr val="FFFFFF"/>
              </a:solidFill>
            </a:endParaRPr>
          </a:p>
        </p:txBody>
      </p:sp>
      <p:sp>
        <p:nvSpPr>
          <p:cNvPr id="695" name="Google Shape;695;p67"/>
          <p:cNvSpPr txBox="1"/>
          <p:nvPr/>
        </p:nvSpPr>
        <p:spPr>
          <a:xfrm>
            <a:off x="1748900" y="4812000"/>
            <a:ext cx="4448100" cy="25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>
                <a:solidFill>
                  <a:srgbClr val="FFFFFF"/>
                </a:solidFill>
              </a:rPr>
              <a:t>Using: </a:t>
            </a:r>
            <a:r>
              <a:rPr lang="en-GB" sz="1100" b="1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clang++ -Ofast -march=native</a:t>
            </a:r>
            <a:endParaRPr sz="1100" b="1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96" name="Google Shape;696;p6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62</a:t>
            </a:fld>
            <a:endParaRPr/>
          </a:p>
        </p:txBody>
      </p:sp>
      <p:pic>
        <p:nvPicPr>
          <p:cNvPr id="697" name="Google Shape;697;p6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48900" y="1450975"/>
            <a:ext cx="5646200" cy="3387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698" name="Google Shape;698;p6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748900" y="1450975"/>
            <a:ext cx="5646200" cy="3387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9" name="Google Shape;699;p6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748900" y="1450975"/>
            <a:ext cx="5646200" cy="33877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6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But everything is static?</a:t>
            </a:r>
            <a:endParaRPr/>
          </a:p>
        </p:txBody>
      </p:sp>
      <p:sp>
        <p:nvSpPr>
          <p:cNvPr id="705" name="Google Shape;705;p68"/>
          <p:cNvSpPr txBox="1">
            <a:spLocks noGrp="1"/>
          </p:cNvSpPr>
          <p:nvPr>
            <p:ph type="body" idx="1"/>
          </p:nvPr>
        </p:nvSpPr>
        <p:spPr>
          <a:xfrm>
            <a:off x="311700" y="1000075"/>
            <a:ext cx="8520600" cy="4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Benchmarks</a:t>
            </a:r>
            <a:endParaRPr baseline="30000">
              <a:solidFill>
                <a:srgbClr val="FFFFFF"/>
              </a:solidFill>
            </a:endParaRPr>
          </a:p>
        </p:txBody>
      </p:sp>
      <p:sp>
        <p:nvSpPr>
          <p:cNvPr id="706" name="Google Shape;706;p6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63</a:t>
            </a:fld>
            <a:endParaRPr/>
          </a:p>
        </p:txBody>
      </p:sp>
      <p:pic>
        <p:nvPicPr>
          <p:cNvPr id="707" name="Google Shape;707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8900" y="1450975"/>
            <a:ext cx="5646210" cy="3387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69"/>
          <p:cNvSpPr txBox="1">
            <a:spLocks noGrp="1"/>
          </p:cNvSpPr>
          <p:nvPr>
            <p:ph type="title"/>
          </p:nvPr>
        </p:nvSpPr>
        <p:spPr>
          <a:xfrm>
            <a:off x="311700" y="1729950"/>
            <a:ext cx="8520600" cy="170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Thank you!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Code: </a:t>
            </a:r>
            <a:r>
              <a:rPr lang="en-GB" sz="2400" u="sng">
                <a:solidFill>
                  <a:schemeClr val="hlink"/>
                </a:solidFill>
                <a:hlinkClick r:id="rId3"/>
              </a:rPr>
              <a:t>https://github.com/hogliux/semimap</a:t>
            </a:r>
            <a:endParaRPr sz="24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Video: </a:t>
            </a:r>
            <a:r>
              <a:rPr lang="en-GB" sz="2400" u="sng">
                <a:solidFill>
                  <a:schemeClr val="hlink"/>
                </a:solidFill>
                <a:hlinkClick r:id="rId4"/>
              </a:rPr>
              <a:t>https://www.youtube.com/watch?v=qNAbGpV1ZkU</a:t>
            </a:r>
            <a:endParaRPr sz="2400"/>
          </a:p>
        </p:txBody>
      </p:sp>
      <p:sp>
        <p:nvSpPr>
          <p:cNvPr id="713" name="Google Shape;713;p69"/>
          <p:cNvSpPr txBox="1">
            <a:spLocks noGrp="1"/>
          </p:cNvSpPr>
          <p:nvPr>
            <p:ph type="subTitle" idx="4294967295"/>
          </p:nvPr>
        </p:nvSpPr>
        <p:spPr>
          <a:xfrm>
            <a:off x="311700" y="4370200"/>
            <a:ext cx="8520600" cy="6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@hogliux</a:t>
            </a:r>
            <a:endParaRPr>
              <a:solidFill>
                <a:srgbClr val="FFFFFF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accent5"/>
                </a:solidFill>
                <a:hlinkClick r:id="rId5"/>
              </a:rPr>
              <a:t>fabian.renn@gmail.com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714" name="Google Shape;714;p6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64</a:t>
            </a:fld>
            <a:endParaRPr/>
          </a:p>
        </p:txBody>
      </p:sp>
      <p:pic>
        <p:nvPicPr>
          <p:cNvPr id="715" name="Google Shape;715;p6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33475" y="389750"/>
            <a:ext cx="1938525" cy="1938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7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Optional run-time lookup</a:t>
            </a:r>
            <a:endParaRPr/>
          </a:p>
        </p:txBody>
      </p:sp>
      <p:sp>
        <p:nvSpPr>
          <p:cNvPr id="721" name="Google Shape;721;p70"/>
          <p:cNvSpPr txBox="1">
            <a:spLocks noGrp="1"/>
          </p:cNvSpPr>
          <p:nvPr>
            <p:ph type="body" idx="1"/>
          </p:nvPr>
        </p:nvSpPr>
        <p:spPr>
          <a:xfrm>
            <a:off x="311700" y="1000075"/>
            <a:ext cx="8520600" cy="4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Only add </a:t>
            </a:r>
            <a:r>
              <a:rPr lang="en-GB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Value</a:t>
            </a:r>
            <a:r>
              <a:rPr lang="en-GB">
                <a:solidFill>
                  <a:srgbClr val="FFFFFF"/>
                </a:solidFill>
              </a:rPr>
              <a:t> pointer the first time </a:t>
            </a:r>
            <a:r>
              <a:rPr lang="en-GB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get_internal</a:t>
            </a:r>
            <a:r>
              <a:rPr lang="en-GB">
                <a:solidFill>
                  <a:srgbClr val="FFFFFF"/>
                </a:solidFill>
              </a:rPr>
              <a:t> is called</a:t>
            </a:r>
            <a:endParaRPr baseline="30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22" name="Google Shape;722;p70"/>
          <p:cNvSpPr txBox="1"/>
          <p:nvPr/>
        </p:nvSpPr>
        <p:spPr>
          <a:xfrm>
            <a:off x="2078300" y="2723700"/>
            <a:ext cx="5058300" cy="16677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&lt;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static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Value&amp; get_internal (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Key&amp; key)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static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ValueWrapper value(key);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return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value.v;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23" name="Google Shape;723;p70"/>
          <p:cNvSpPr/>
          <p:nvPr/>
        </p:nvSpPr>
        <p:spPr>
          <a:xfrm>
            <a:off x="2342100" y="3401700"/>
            <a:ext cx="2638200" cy="180900"/>
          </a:xfrm>
          <a:prstGeom prst="rect">
            <a:avLst/>
          </a:prstGeom>
          <a:solidFill>
            <a:srgbClr val="FFAB40">
              <a:alpha val="34620"/>
            </a:srgbClr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4" name="Google Shape;724;p70"/>
          <p:cNvSpPr txBox="1"/>
          <p:nvPr/>
        </p:nvSpPr>
        <p:spPr>
          <a:xfrm>
            <a:off x="2078300" y="1504500"/>
            <a:ext cx="5058300" cy="11607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ValueWrapper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ValueWrapper (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Key&amp; key) { runtime_map[key] = &amp;v; } 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Value v;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};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25" name="Google Shape;725;p70"/>
          <p:cNvSpPr/>
          <p:nvPr/>
        </p:nvSpPr>
        <p:spPr>
          <a:xfrm>
            <a:off x="4980300" y="1908175"/>
            <a:ext cx="1958100" cy="180900"/>
          </a:xfrm>
          <a:prstGeom prst="rect">
            <a:avLst/>
          </a:prstGeom>
          <a:solidFill>
            <a:srgbClr val="FFAB40">
              <a:alpha val="34620"/>
            </a:srgbClr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6" name="Google Shape;726;p70"/>
          <p:cNvSpPr txBox="1"/>
          <p:nvPr/>
        </p:nvSpPr>
        <p:spPr>
          <a:xfrm>
            <a:off x="3747725" y="2104738"/>
            <a:ext cx="2319900" cy="4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/>
              <a:t>Faster:</a:t>
            </a:r>
            <a:r>
              <a:rPr lang="en-GB" sz="1200"/>
              <a:t> Only executed the first time get_internal is called!</a:t>
            </a:r>
            <a:endParaRPr sz="1200"/>
          </a:p>
        </p:txBody>
      </p:sp>
      <p:cxnSp>
        <p:nvCxnSpPr>
          <p:cNvPr id="727" name="Google Shape;727;p70"/>
          <p:cNvCxnSpPr/>
          <p:nvPr/>
        </p:nvCxnSpPr>
        <p:spPr>
          <a:xfrm rot="10800000" flipH="1">
            <a:off x="5902600" y="2180950"/>
            <a:ext cx="219900" cy="23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28" name="Google Shape;728;p7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65</a:t>
            </a:fld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71"/>
          <p:cNvSpPr txBox="1"/>
          <p:nvPr/>
        </p:nvSpPr>
        <p:spPr>
          <a:xfrm>
            <a:off x="815875" y="1489850"/>
            <a:ext cx="7484700" cy="19581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static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Value&amp; get(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Key&amp; key)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auto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it = runtime_map.find(key);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if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(it != runtime_map.end())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it-&gt;second;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runtime_map.emplace_hint(it, key, {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new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Value, ValueDeleter{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nullptr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}})-&gt;second;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34" name="Google Shape;734;p7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Optional run-time lookup</a:t>
            </a:r>
            <a:endParaRPr/>
          </a:p>
        </p:txBody>
      </p:sp>
      <p:sp>
        <p:nvSpPr>
          <p:cNvPr id="735" name="Google Shape;735;p71"/>
          <p:cNvSpPr txBox="1">
            <a:spLocks noGrp="1"/>
          </p:cNvSpPr>
          <p:nvPr>
            <p:ph type="body" idx="1"/>
          </p:nvPr>
        </p:nvSpPr>
        <p:spPr>
          <a:xfrm>
            <a:off x="311700" y="1000075"/>
            <a:ext cx="8520600" cy="4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Getting a value from a runtime key is now trivial!</a:t>
            </a:r>
            <a:endParaRPr baseline="30000">
              <a:solidFill>
                <a:srgbClr val="FFFFFF"/>
              </a:solidFill>
            </a:endParaRPr>
          </a:p>
        </p:txBody>
      </p:sp>
      <p:sp>
        <p:nvSpPr>
          <p:cNvPr id="736" name="Google Shape;736;p71"/>
          <p:cNvSpPr txBox="1">
            <a:spLocks noGrp="1"/>
          </p:cNvSpPr>
          <p:nvPr>
            <p:ph type="body" idx="1"/>
          </p:nvPr>
        </p:nvSpPr>
        <p:spPr>
          <a:xfrm>
            <a:off x="520950" y="3561425"/>
            <a:ext cx="8102100" cy="112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GB">
                <a:solidFill>
                  <a:srgbClr val="FFFFFF"/>
                </a:solidFill>
              </a:rPr>
              <a:t>Allocate value on heap if not already in runtime_map</a:t>
            </a:r>
            <a:endParaRPr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FFFFFF"/>
              </a:buClr>
              <a:buSzPts val="1800"/>
              <a:buChar char="●"/>
            </a:pPr>
            <a:r>
              <a:rPr lang="en-GB">
                <a:solidFill>
                  <a:srgbClr val="FFFFFF"/>
                </a:solidFill>
              </a:rPr>
              <a:t>We don’t have an </a:t>
            </a:r>
            <a:r>
              <a:rPr lang="en-GB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init_flat</a:t>
            </a:r>
            <a:r>
              <a:rPr lang="en-GB">
                <a:solidFill>
                  <a:srgbClr val="FFFFFF"/>
                </a:solidFill>
              </a:rPr>
              <a:t> so pass </a:t>
            </a:r>
            <a:r>
              <a:rPr lang="en-GB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nullptr</a:t>
            </a:r>
            <a:endParaRPr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37" name="Google Shape;737;p71"/>
          <p:cNvSpPr/>
          <p:nvPr/>
        </p:nvSpPr>
        <p:spPr>
          <a:xfrm>
            <a:off x="1046325" y="2230100"/>
            <a:ext cx="2777700" cy="533700"/>
          </a:xfrm>
          <a:prstGeom prst="rect">
            <a:avLst/>
          </a:prstGeom>
          <a:solidFill>
            <a:srgbClr val="FFAB40">
              <a:alpha val="34620"/>
            </a:srgbClr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38" name="Google Shape;738;p71"/>
          <p:cNvCxnSpPr/>
          <p:nvPr/>
        </p:nvCxnSpPr>
        <p:spPr>
          <a:xfrm rot="10800000" flipH="1">
            <a:off x="3824025" y="2305550"/>
            <a:ext cx="560400" cy="191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39" name="Google Shape;739;p71"/>
          <p:cNvSpPr txBox="1"/>
          <p:nvPr/>
        </p:nvSpPr>
        <p:spPr>
          <a:xfrm>
            <a:off x="4322386" y="2123428"/>
            <a:ext cx="1454400" cy="47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Same as before!</a:t>
            </a:r>
            <a:endParaRPr sz="1100"/>
          </a:p>
        </p:txBody>
      </p:sp>
      <p:sp>
        <p:nvSpPr>
          <p:cNvPr id="740" name="Google Shape;740;p71"/>
          <p:cNvSpPr/>
          <p:nvPr/>
        </p:nvSpPr>
        <p:spPr>
          <a:xfrm>
            <a:off x="1638600" y="2895750"/>
            <a:ext cx="5732700" cy="191400"/>
          </a:xfrm>
          <a:prstGeom prst="rect">
            <a:avLst/>
          </a:prstGeom>
          <a:solidFill>
            <a:srgbClr val="FFAB40">
              <a:alpha val="34620"/>
            </a:srgbClr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1" name="Google Shape;741;p71"/>
          <p:cNvSpPr/>
          <p:nvPr/>
        </p:nvSpPr>
        <p:spPr>
          <a:xfrm>
            <a:off x="4572000" y="2895750"/>
            <a:ext cx="805500" cy="191400"/>
          </a:xfrm>
          <a:prstGeom prst="rect">
            <a:avLst/>
          </a:prstGeom>
          <a:solidFill>
            <a:srgbClr val="FFAB40">
              <a:alpha val="34620"/>
            </a:srgbClr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2" name="Google Shape;742;p7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66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p7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Managing key/value life-time</a:t>
            </a:r>
            <a:endParaRPr/>
          </a:p>
        </p:txBody>
      </p:sp>
      <p:sp>
        <p:nvSpPr>
          <p:cNvPr id="748" name="Google Shape;748;p72"/>
          <p:cNvSpPr txBox="1">
            <a:spLocks noGrp="1"/>
          </p:cNvSpPr>
          <p:nvPr>
            <p:ph type="body" idx="1"/>
          </p:nvPr>
        </p:nvSpPr>
        <p:spPr>
          <a:xfrm>
            <a:off x="311700" y="1000075"/>
            <a:ext cx="8520600" cy="4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Closer look at the </a:t>
            </a:r>
            <a:r>
              <a:rPr lang="en-GB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initialise</a:t>
            </a:r>
            <a:r>
              <a:rPr lang="en-GB">
                <a:solidFill>
                  <a:srgbClr val="FFFFFF"/>
                </a:solidFill>
              </a:rPr>
              <a:t> function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749" name="Google Shape;749;p72"/>
          <p:cNvSpPr txBox="1"/>
          <p:nvPr/>
        </p:nvSpPr>
        <p:spPr>
          <a:xfrm>
            <a:off x="777025" y="1450975"/>
            <a:ext cx="7608600" cy="36003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initialise(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Key&amp; key,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char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* mem,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bool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&amp; needs_init) 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auto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it = runtime_map.find(key);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if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(it == runtime_map.end())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  runtime_map.try_emplace(key,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new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(mem) Value, ValueDeleter{&amp;needs_init});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else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  it-&gt;second 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    = std::unique_ptr&lt;Value, ValueDeleter&gt; (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new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(mem) Value (std::move(it-&gt;second)),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                                            ValueDeleter{&amp;needs_init});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ValueDeleter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operator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()(Value* v) 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{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if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(needs_init != nullptr) { v-&gt;~Value(); *needs_init =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true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else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                     {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delete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v; }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}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bool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* needs_init =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nullptr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};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50" name="Google Shape;750;p72"/>
          <p:cNvSpPr/>
          <p:nvPr/>
        </p:nvSpPr>
        <p:spPr>
          <a:xfrm>
            <a:off x="1120975" y="2733800"/>
            <a:ext cx="6920700" cy="572700"/>
          </a:xfrm>
          <a:prstGeom prst="rect">
            <a:avLst/>
          </a:prstGeom>
          <a:solidFill>
            <a:srgbClr val="FFAB40">
              <a:alpha val="34620"/>
            </a:srgbClr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1" name="Google Shape;751;p72"/>
          <p:cNvSpPr/>
          <p:nvPr/>
        </p:nvSpPr>
        <p:spPr>
          <a:xfrm>
            <a:off x="1174050" y="4120650"/>
            <a:ext cx="5189700" cy="348900"/>
          </a:xfrm>
          <a:prstGeom prst="rect">
            <a:avLst/>
          </a:prstGeom>
          <a:solidFill>
            <a:srgbClr val="FFAB40">
              <a:alpha val="34620"/>
            </a:srgbClr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2" name="Google Shape;752;p7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67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p7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Putting it all together</a:t>
            </a:r>
            <a:endParaRPr/>
          </a:p>
        </p:txBody>
      </p:sp>
      <p:sp>
        <p:nvSpPr>
          <p:cNvPr id="758" name="Google Shape;758;p7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4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What’s the performance?</a:t>
            </a:r>
            <a:endParaRPr baseline="30000"/>
          </a:p>
        </p:txBody>
      </p:sp>
      <p:sp>
        <p:nvSpPr>
          <p:cNvPr id="759" name="Google Shape;759;p73"/>
          <p:cNvSpPr txBox="1"/>
          <p:nvPr/>
        </p:nvSpPr>
        <p:spPr>
          <a:xfrm>
            <a:off x="565725" y="1663250"/>
            <a:ext cx="4152000" cy="22533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std::string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&amp; getName()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using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map =    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  semi::static_map&lt;std::string, std::string&gt;;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return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map::get(ID(</a:t>
            </a:r>
            <a:r>
              <a:rPr lang="en-GB" sz="1100">
                <a:solidFill>
                  <a:srgbClr val="A31515"/>
                </a:solidFill>
                <a:latin typeface="Roboto Mono"/>
                <a:ea typeface="Roboto Mono"/>
                <a:cs typeface="Roboto Mono"/>
                <a:sym typeface="Roboto Mono"/>
              </a:rPr>
              <a:t>"name"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));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60" name="Google Shape;760;p73"/>
          <p:cNvSpPr txBox="1"/>
          <p:nvPr/>
        </p:nvSpPr>
        <p:spPr>
          <a:xfrm>
            <a:off x="4781675" y="1663250"/>
            <a:ext cx="3616500" cy="2253300"/>
          </a:xfrm>
          <a:prstGeom prst="rect">
            <a:avLst/>
          </a:prstGeom>
          <a:solidFill>
            <a:srgbClr val="A4C2F4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808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</a:rPr>
              <a:t>movzx</a:t>
            </a:r>
            <a:r>
              <a:rPr lang="en-GB" sz="1100"/>
              <a:t> </a:t>
            </a:r>
            <a:r>
              <a:rPr lang="en-GB" sz="1100">
                <a:solidFill>
                  <a:srgbClr val="4864AA"/>
                </a:solidFill>
              </a:rPr>
              <a:t>eax</a:t>
            </a:r>
            <a:r>
              <a:rPr lang="en-GB" sz="1100"/>
              <a:t>, </a:t>
            </a:r>
            <a:r>
              <a:rPr lang="en-GB" sz="1100">
                <a:solidFill>
                  <a:srgbClr val="008080"/>
                </a:solidFill>
              </a:rPr>
              <a:t>BYTE</a:t>
            </a:r>
            <a:r>
              <a:rPr lang="en-GB" sz="1100"/>
              <a:t> </a:t>
            </a:r>
            <a:r>
              <a:rPr lang="en-GB" sz="1100">
                <a:solidFill>
                  <a:srgbClr val="808080"/>
                </a:solidFill>
              </a:rPr>
              <a:t>PTR</a:t>
            </a:r>
            <a:r>
              <a:rPr lang="en-GB" sz="1100"/>
              <a:t> </a:t>
            </a:r>
            <a:r>
              <a:rPr lang="en-GB" sz="1100">
                <a:solidFill>
                  <a:srgbClr val="008080"/>
                </a:solidFill>
              </a:rPr>
              <a:t>guard</a:t>
            </a:r>
            <a:r>
              <a:rPr lang="en-GB" sz="1100"/>
              <a:t> </a:t>
            </a:r>
            <a:r>
              <a:rPr lang="en-GB" sz="1100">
                <a:solidFill>
                  <a:srgbClr val="008080"/>
                </a:solidFill>
              </a:rPr>
              <a:t>variable</a:t>
            </a:r>
            <a:endParaRPr sz="1100">
              <a:solidFill>
                <a:srgbClr val="00808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</a:rPr>
              <a:t>test</a:t>
            </a:r>
            <a:r>
              <a:rPr lang="en-GB" sz="1100"/>
              <a:t> </a:t>
            </a:r>
            <a:r>
              <a:rPr lang="en-GB" sz="1100">
                <a:solidFill>
                  <a:srgbClr val="4864AA"/>
                </a:solidFill>
              </a:rPr>
              <a:t>al</a:t>
            </a:r>
            <a:r>
              <a:rPr lang="en-GB" sz="1100"/>
              <a:t>, </a:t>
            </a:r>
            <a:r>
              <a:rPr lang="en-GB" sz="1100">
                <a:solidFill>
                  <a:srgbClr val="4864AA"/>
                </a:solidFill>
              </a:rPr>
              <a:t>al</a:t>
            </a:r>
            <a:endParaRPr sz="1100">
              <a:solidFill>
                <a:srgbClr val="4864AA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</a:rPr>
              <a:t>je</a:t>
            </a:r>
            <a:r>
              <a:rPr lang="en-GB" sz="1100"/>
              <a:t> </a:t>
            </a:r>
            <a:r>
              <a:rPr lang="en-GB" sz="1100">
                <a:solidFill>
                  <a:srgbClr val="008080"/>
                </a:solidFill>
              </a:rPr>
              <a:t>.L15</a:t>
            </a:r>
            <a:endParaRPr sz="1100">
              <a:solidFill>
                <a:srgbClr val="00808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</a:rPr>
              <a:t>mov</a:t>
            </a:r>
            <a:r>
              <a:rPr lang="en-GB" sz="1100"/>
              <a:t> </a:t>
            </a:r>
            <a:r>
              <a:rPr lang="en-GB" sz="1100">
                <a:solidFill>
                  <a:srgbClr val="4864AA"/>
                </a:solidFill>
              </a:rPr>
              <a:t>eax</a:t>
            </a:r>
            <a:r>
              <a:rPr lang="en-GB" sz="1100"/>
              <a:t>, </a:t>
            </a:r>
            <a:r>
              <a:rPr lang="en-GB" sz="1100">
                <a:solidFill>
                  <a:srgbClr val="008080"/>
                </a:solidFill>
              </a:rPr>
              <a:t>OFFSET</a:t>
            </a:r>
            <a:r>
              <a:rPr lang="en-GB" sz="1100"/>
              <a:t> </a:t>
            </a:r>
            <a:r>
              <a:rPr lang="en-GB" sz="1100">
                <a:solidFill>
                  <a:srgbClr val="008080"/>
                </a:solidFill>
              </a:rPr>
              <a:t>FLAT</a:t>
            </a:r>
            <a:r>
              <a:rPr lang="en-GB" sz="1100"/>
              <a:t>:</a:t>
            </a:r>
            <a:r>
              <a:rPr lang="en-GB" sz="1100">
                <a:solidFill>
                  <a:srgbClr val="008080"/>
                </a:solidFill>
              </a:rPr>
              <a:t>dummy_tIvalue</a:t>
            </a:r>
            <a:endParaRPr sz="1100">
              <a:solidFill>
                <a:srgbClr val="00808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</a:rPr>
              <a:t>ret</a:t>
            </a:r>
            <a:endParaRPr sz="1100">
              <a:solidFill>
                <a:srgbClr val="0000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8080"/>
                </a:solidFill>
              </a:rPr>
              <a:t>.L15:</a:t>
            </a:r>
            <a:endParaRPr sz="1100">
              <a:solidFill>
                <a:srgbClr val="00808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</a:rPr>
              <a:t>sub</a:t>
            </a:r>
            <a:r>
              <a:rPr lang="en-GB" sz="1100"/>
              <a:t> </a:t>
            </a:r>
            <a:r>
              <a:rPr lang="en-GB" sz="1100">
                <a:solidFill>
                  <a:srgbClr val="4864AA"/>
                </a:solidFill>
              </a:rPr>
              <a:t>rsp</a:t>
            </a:r>
            <a:r>
              <a:rPr lang="en-GB" sz="1100"/>
              <a:t>, </a:t>
            </a:r>
            <a:r>
              <a:rPr lang="en-GB" sz="1100">
                <a:solidFill>
                  <a:srgbClr val="09885A"/>
                </a:solidFill>
              </a:rPr>
              <a:t>8</a:t>
            </a:r>
            <a:endParaRPr sz="1100">
              <a:solidFill>
                <a:srgbClr val="09885A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</a:rPr>
              <a:t>mov</a:t>
            </a:r>
            <a:r>
              <a:rPr lang="en-GB" sz="1100"/>
              <a:t> </a:t>
            </a:r>
            <a:r>
              <a:rPr lang="en-GB" sz="1100">
                <a:solidFill>
                  <a:srgbClr val="4864AA"/>
                </a:solidFill>
              </a:rPr>
              <a:t>edi</a:t>
            </a:r>
            <a:r>
              <a:rPr lang="en-GB" sz="1100"/>
              <a:t>, </a:t>
            </a:r>
            <a:r>
              <a:rPr lang="en-GB" sz="1100">
                <a:solidFill>
                  <a:srgbClr val="008080"/>
                </a:solidFill>
              </a:rPr>
              <a:t>OFFSET</a:t>
            </a:r>
            <a:r>
              <a:rPr lang="en-GB" sz="1100"/>
              <a:t> </a:t>
            </a:r>
            <a:r>
              <a:rPr lang="en-GB" sz="1100">
                <a:solidFill>
                  <a:srgbClr val="008080"/>
                </a:solidFill>
              </a:rPr>
              <a:t>FLAT</a:t>
            </a:r>
            <a:r>
              <a:rPr lang="en-GB" sz="1100"/>
              <a:t>:</a:t>
            </a:r>
            <a:r>
              <a:rPr lang="en-GB" sz="1100">
                <a:solidFill>
                  <a:srgbClr val="008080"/>
                </a:solidFill>
              </a:rPr>
              <a:t>guard</a:t>
            </a:r>
            <a:r>
              <a:rPr lang="en-GB" sz="1100"/>
              <a:t> </a:t>
            </a:r>
            <a:r>
              <a:rPr lang="en-GB" sz="1100">
                <a:solidFill>
                  <a:srgbClr val="008080"/>
                </a:solidFill>
              </a:rPr>
              <a:t>variable</a:t>
            </a: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</a:rPr>
              <a:t>call</a:t>
            </a:r>
            <a:r>
              <a:rPr lang="en-GB" sz="1100"/>
              <a:t> </a:t>
            </a:r>
            <a:r>
              <a:rPr lang="en-GB" sz="1100">
                <a:solidFill>
                  <a:srgbClr val="008080"/>
                </a:solidFill>
              </a:rPr>
              <a:t>__cxa_guard_acquire</a:t>
            </a:r>
            <a:endParaRPr sz="1100">
              <a:solidFill>
                <a:srgbClr val="00808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8080"/>
                </a:solidFill>
              </a:rPr>
              <a:t>.</a:t>
            </a:r>
            <a:endParaRPr sz="1100">
              <a:solidFill>
                <a:srgbClr val="00808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8080"/>
                </a:solidFill>
              </a:rPr>
              <a:t>.</a:t>
            </a:r>
            <a:endParaRPr sz="1100">
              <a:solidFill>
                <a:srgbClr val="00808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8080"/>
                </a:solidFill>
              </a:rPr>
              <a:t>.</a:t>
            </a:r>
            <a:endParaRPr sz="1100">
              <a:solidFill>
                <a:srgbClr val="00808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FF"/>
              </a:solidFill>
            </a:endParaRPr>
          </a:p>
        </p:txBody>
      </p:sp>
      <p:sp>
        <p:nvSpPr>
          <p:cNvPr id="761" name="Google Shape;761;p73"/>
          <p:cNvSpPr txBox="1"/>
          <p:nvPr/>
        </p:nvSpPr>
        <p:spPr>
          <a:xfrm>
            <a:off x="4762275" y="3888000"/>
            <a:ext cx="3339600" cy="3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2"/>
                </a:solidFill>
              </a:rPr>
              <a:t>Compiler Explorer: </a:t>
            </a:r>
            <a:r>
              <a:rPr lang="en-GB" sz="1000" u="sng">
                <a:solidFill>
                  <a:schemeClr val="hlink"/>
                </a:solidFill>
                <a:hlinkClick r:id="rId3"/>
              </a:rPr>
              <a:t>https://gcc.godbolt.org/z/Kl8Ynk</a:t>
            </a:r>
            <a:endParaRPr sz="1000"/>
          </a:p>
        </p:txBody>
      </p:sp>
      <p:sp>
        <p:nvSpPr>
          <p:cNvPr id="762" name="Google Shape;762;p73"/>
          <p:cNvSpPr/>
          <p:nvPr/>
        </p:nvSpPr>
        <p:spPr>
          <a:xfrm>
            <a:off x="7239675" y="2586925"/>
            <a:ext cx="184500" cy="936300"/>
          </a:xfrm>
          <a:prstGeom prst="rightBrace">
            <a:avLst>
              <a:gd name="adj1" fmla="val 8333"/>
              <a:gd name="adj2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3" name="Google Shape;763;p73"/>
          <p:cNvSpPr txBox="1"/>
          <p:nvPr/>
        </p:nvSpPr>
        <p:spPr>
          <a:xfrm>
            <a:off x="7502275" y="2710975"/>
            <a:ext cx="950700" cy="68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Only executed the first time value is accessed</a:t>
            </a:r>
            <a:endParaRPr sz="1000"/>
          </a:p>
        </p:txBody>
      </p:sp>
      <p:sp>
        <p:nvSpPr>
          <p:cNvPr id="764" name="Google Shape;764;p73"/>
          <p:cNvSpPr txBox="1">
            <a:spLocks noGrp="1"/>
          </p:cNvSpPr>
          <p:nvPr>
            <p:ph type="body" idx="1"/>
          </p:nvPr>
        </p:nvSpPr>
        <p:spPr>
          <a:xfrm>
            <a:off x="950075" y="4239825"/>
            <a:ext cx="7322100" cy="72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➔"/>
            </a:pPr>
            <a:r>
              <a:rPr lang="en-GB" b="1">
                <a:solidFill>
                  <a:srgbClr val="FFFFFF"/>
                </a:solidFill>
              </a:rPr>
              <a:t>Like any static local variable with non-default constructor, the compiler will generate lock guards</a:t>
            </a:r>
            <a:endParaRPr/>
          </a:p>
        </p:txBody>
      </p:sp>
      <p:sp>
        <p:nvSpPr>
          <p:cNvPr id="765" name="Google Shape;765;p7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68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7</a:t>
            </a:fld>
            <a:endParaRPr lang="en-GB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20188" cy="5130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2" name="Picture 4" descr="C:\Users\Administrator\Documents\Tencent Files\383121719\FileRecv\start_透明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754091" y="3248604"/>
            <a:ext cx="983672" cy="120909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8</a:t>
            </a:fld>
            <a:endParaRPr lang="en-GB"/>
          </a:p>
        </p:txBody>
      </p:sp>
      <p:sp>
        <p:nvSpPr>
          <p:cNvPr id="5" name="矩形 4"/>
          <p:cNvSpPr/>
          <p:nvPr/>
        </p:nvSpPr>
        <p:spPr>
          <a:xfrm>
            <a:off x="1743966" y="630625"/>
            <a:ext cx="101181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b="1" dirty="0" smtClean="0"/>
              <a:t>安全检查</a:t>
            </a:r>
            <a:endParaRPr lang="zh-CN" altLang="en-US" sz="1600" b="1" dirty="0"/>
          </a:p>
        </p:txBody>
      </p:sp>
      <p:cxnSp>
        <p:nvCxnSpPr>
          <p:cNvPr id="6" name="直接连接符 15"/>
          <p:cNvCxnSpPr>
            <a:endCxn id="7" idx="1"/>
          </p:cNvCxnSpPr>
          <p:nvPr/>
        </p:nvCxnSpPr>
        <p:spPr>
          <a:xfrm>
            <a:off x="2791691" y="803564"/>
            <a:ext cx="871130" cy="363484"/>
          </a:xfrm>
          <a:prstGeom prst="curvedConnector3">
            <a:avLst>
              <a:gd name="adj1" fmla="val 50000"/>
            </a:avLst>
          </a:prstGeom>
          <a:ln w="444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3662821" y="997771"/>
            <a:ext cx="59824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b="1" dirty="0" smtClean="0"/>
              <a:t>探测</a:t>
            </a:r>
            <a:endParaRPr lang="zh-CN" altLang="en-US" sz="1600" b="1" dirty="0"/>
          </a:p>
        </p:txBody>
      </p:sp>
      <p:sp>
        <p:nvSpPr>
          <p:cNvPr id="8" name="矩形 7"/>
          <p:cNvSpPr/>
          <p:nvPr/>
        </p:nvSpPr>
        <p:spPr>
          <a:xfrm>
            <a:off x="5297656" y="1226370"/>
            <a:ext cx="59824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b="1" dirty="0" smtClean="0"/>
              <a:t>计算</a:t>
            </a:r>
            <a:endParaRPr lang="zh-CN" altLang="en-US" sz="1600" b="1" dirty="0"/>
          </a:p>
        </p:txBody>
      </p:sp>
      <p:cxnSp>
        <p:nvCxnSpPr>
          <p:cNvPr id="9" name="直接连接符 15"/>
          <p:cNvCxnSpPr/>
          <p:nvPr/>
        </p:nvCxnSpPr>
        <p:spPr>
          <a:xfrm>
            <a:off x="4274128" y="1177636"/>
            <a:ext cx="928254" cy="221673"/>
          </a:xfrm>
          <a:prstGeom prst="curvedConnector3">
            <a:avLst>
              <a:gd name="adj1" fmla="val 50000"/>
            </a:avLst>
          </a:prstGeom>
          <a:ln w="444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6752384" y="1766698"/>
            <a:ext cx="59824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b="1" dirty="0" smtClean="0"/>
              <a:t>反射</a:t>
            </a:r>
            <a:endParaRPr lang="zh-CN" altLang="en-US" sz="1600" b="1" dirty="0"/>
          </a:p>
        </p:txBody>
      </p:sp>
      <p:cxnSp>
        <p:nvCxnSpPr>
          <p:cNvPr id="11" name="直接连接符 15"/>
          <p:cNvCxnSpPr/>
          <p:nvPr/>
        </p:nvCxnSpPr>
        <p:spPr>
          <a:xfrm>
            <a:off x="5881255" y="1461653"/>
            <a:ext cx="762000" cy="491837"/>
          </a:xfrm>
          <a:prstGeom prst="curvedConnector3">
            <a:avLst>
              <a:gd name="adj1" fmla="val 50000"/>
            </a:avLst>
          </a:prstGeom>
          <a:ln w="444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457200" algn="ctr" rtl="0">
              <a:spcBef>
                <a:spcPts val="0"/>
              </a:spcBef>
              <a:spcAft>
                <a:spcPts val="0"/>
              </a:spcAft>
              <a:buSzPts val="3600"/>
              <a:buAutoNum type="arabicPeriod"/>
            </a:pPr>
            <a:r>
              <a:rPr lang="en-GB"/>
              <a:t>Introduction</a:t>
            </a:r>
            <a:endParaRPr/>
          </a:p>
        </p:txBody>
      </p:sp>
      <p:sp>
        <p:nvSpPr>
          <p:cNvPr id="64" name="Google Shape;64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9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2916</TotalTime>
  <Words>4177</Words>
  <PresentationFormat>全屏显示(16:9)</PresentationFormat>
  <Paragraphs>923</Paragraphs>
  <Slides>68</Slides>
  <Notes>63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68</vt:i4>
      </vt:variant>
    </vt:vector>
  </HeadingPairs>
  <TitlesOfParts>
    <vt:vector size="76" baseType="lpstr">
      <vt:lpstr>Arial</vt:lpstr>
      <vt:lpstr>宋体</vt:lpstr>
      <vt:lpstr>隶书</vt:lpstr>
      <vt:lpstr>Roboto Mono</vt:lpstr>
      <vt:lpstr>Roboto</vt:lpstr>
      <vt:lpstr>Comic Sans MS</vt:lpstr>
      <vt:lpstr>Courier New</vt:lpstr>
      <vt:lpstr>Simple Dark</vt:lpstr>
      <vt:lpstr>Modern C++元编程应用  </vt:lpstr>
      <vt:lpstr>模版元</vt:lpstr>
      <vt:lpstr>幻灯片 3</vt:lpstr>
      <vt:lpstr>幻灯片 4</vt:lpstr>
      <vt:lpstr>幻灯片 5</vt:lpstr>
      <vt:lpstr>幻灯片 6</vt:lpstr>
      <vt:lpstr>幻灯片 7</vt:lpstr>
      <vt:lpstr>幻灯片 8</vt:lpstr>
      <vt:lpstr>Introduction</vt:lpstr>
      <vt:lpstr>Introduction</vt:lpstr>
      <vt:lpstr>Introduction</vt:lpstr>
      <vt:lpstr>Introduction</vt:lpstr>
      <vt:lpstr>Introduction</vt:lpstr>
      <vt:lpstr>Introduction</vt:lpstr>
      <vt:lpstr>Introduction</vt:lpstr>
      <vt:lpstr>2. The basic principle</vt:lpstr>
      <vt:lpstr>The basic principle</vt:lpstr>
      <vt:lpstr>The basic principle</vt:lpstr>
      <vt:lpstr>3. Supporting more key types in 2018</vt:lpstr>
      <vt:lpstr>Supporting more key types in 2018</vt:lpstr>
      <vt:lpstr>Supporting more key types in 2018</vt:lpstr>
      <vt:lpstr>Supporting more key types in 2018</vt:lpstr>
      <vt:lpstr>Supporting more key types in 2018</vt:lpstr>
      <vt:lpstr>Supporting more key types in 2018</vt:lpstr>
      <vt:lpstr>4. Putting it all together</vt:lpstr>
      <vt:lpstr>Putting it all together </vt:lpstr>
      <vt:lpstr>Putting it all together</vt:lpstr>
      <vt:lpstr>Putting it all together</vt:lpstr>
      <vt:lpstr>Putting it all together</vt:lpstr>
      <vt:lpstr>Putting it all together</vt:lpstr>
      <vt:lpstr>Putting it all together</vt:lpstr>
      <vt:lpstr>5. Optional run-time lookup</vt:lpstr>
      <vt:lpstr>Optional run-time lookup</vt:lpstr>
      <vt:lpstr>Optional run-time lookup</vt:lpstr>
      <vt:lpstr>Optional run-time lookup </vt:lpstr>
      <vt:lpstr>Optional run-time lookup</vt:lpstr>
      <vt:lpstr>Optional run-time lookup </vt:lpstr>
      <vt:lpstr>Optional run-time lookup </vt:lpstr>
      <vt:lpstr>Optional run-time lookup </vt:lpstr>
      <vt:lpstr>Optional run-time lookup </vt:lpstr>
      <vt:lpstr>Optional run-time lookup </vt:lpstr>
      <vt:lpstr>Optional run-time lookup </vt:lpstr>
      <vt:lpstr>Optional run-time lookup </vt:lpstr>
      <vt:lpstr>Optional run-time lookup </vt:lpstr>
      <vt:lpstr>Optional run-time lookup</vt:lpstr>
      <vt:lpstr>Optional run-time lookup</vt:lpstr>
      <vt:lpstr>Optional run-time lookup</vt:lpstr>
      <vt:lpstr>Optional run-time lookup</vt:lpstr>
      <vt:lpstr>Optional run-time lookup</vt:lpstr>
      <vt:lpstr>6. But everything is static?</vt:lpstr>
      <vt:lpstr>But everything is static?</vt:lpstr>
      <vt:lpstr>But everything is static?</vt:lpstr>
      <vt:lpstr>But everything is static?</vt:lpstr>
      <vt:lpstr>But everything is static?</vt:lpstr>
      <vt:lpstr>But everything is static?</vt:lpstr>
      <vt:lpstr>But everything is static?</vt:lpstr>
      <vt:lpstr>But everything is static?</vt:lpstr>
      <vt:lpstr>But everything is static?</vt:lpstr>
      <vt:lpstr>But everything is static?</vt:lpstr>
      <vt:lpstr>But everything is static?</vt:lpstr>
      <vt:lpstr>But everything is static?</vt:lpstr>
      <vt:lpstr>But everything is static?</vt:lpstr>
      <vt:lpstr>But everything is static?</vt:lpstr>
      <vt:lpstr>Thank you!  Code: https://github.com/hogliux/semimap Video: https://www.youtube.com/watch?v=qNAbGpV1ZkU</vt:lpstr>
      <vt:lpstr>Optional run-time lookup</vt:lpstr>
      <vt:lpstr>Optional run-time lookup</vt:lpstr>
      <vt:lpstr>Managing key/value life-time</vt:lpstr>
      <vt:lpstr>Putting it all together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Semi Compile/Run-time Map with (Nearly) Zero Overhead Lookup</dc:title>
  <dc:creator>Administrator</dc:creator>
  <cp:lastModifiedBy>Administrator</cp:lastModifiedBy>
  <cp:revision>98</cp:revision>
  <dcterms:modified xsi:type="dcterms:W3CDTF">2018-12-13T11:02:02Z</dcterms:modified>
</cp:coreProperties>
</file>